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 id="2147483683" r:id="rId5"/>
  </p:sldMasterIdLst>
  <p:notesMasterIdLst>
    <p:notesMasterId r:id="rId45"/>
  </p:notesMasterIdLst>
  <p:sldIdLst>
    <p:sldId id="256" r:id="rId6"/>
    <p:sldId id="340" r:id="rId7"/>
    <p:sldId id="339" r:id="rId8"/>
    <p:sldId id="336" r:id="rId9"/>
    <p:sldId id="341" r:id="rId10"/>
    <p:sldId id="353" r:id="rId11"/>
    <p:sldId id="331" r:id="rId12"/>
    <p:sldId id="338" r:id="rId13"/>
    <p:sldId id="1602" r:id="rId14"/>
    <p:sldId id="1603" r:id="rId15"/>
    <p:sldId id="342" r:id="rId16"/>
    <p:sldId id="925" r:id="rId17"/>
    <p:sldId id="293" r:id="rId18"/>
    <p:sldId id="1620" r:id="rId19"/>
    <p:sldId id="260" r:id="rId20"/>
    <p:sldId id="1618" r:id="rId21"/>
    <p:sldId id="262" r:id="rId22"/>
    <p:sldId id="327" r:id="rId23"/>
    <p:sldId id="1621" r:id="rId24"/>
    <p:sldId id="1609" r:id="rId25"/>
    <p:sldId id="326" r:id="rId26"/>
    <p:sldId id="337" r:id="rId27"/>
    <p:sldId id="330" r:id="rId28"/>
    <p:sldId id="264" r:id="rId29"/>
    <p:sldId id="1611" r:id="rId30"/>
    <p:sldId id="346" r:id="rId31"/>
    <p:sldId id="1614" r:id="rId32"/>
    <p:sldId id="343" r:id="rId33"/>
    <p:sldId id="345" r:id="rId34"/>
    <p:sldId id="347" r:id="rId35"/>
    <p:sldId id="348" r:id="rId36"/>
    <p:sldId id="267" r:id="rId37"/>
    <p:sldId id="333" r:id="rId38"/>
    <p:sldId id="266" r:id="rId39"/>
    <p:sldId id="335" r:id="rId40"/>
    <p:sldId id="354" r:id="rId41"/>
    <p:sldId id="350" r:id="rId42"/>
    <p:sldId id="1617" r:id="rId43"/>
    <p:sldId id="1619" r:id="rId44"/>
  </p:sldIdLst>
  <p:sldSz cx="9144000" cy="6858000" type="screen4x3"/>
  <p:notesSz cx="6858000" cy="9144000"/>
  <p:embeddedFontLst>
    <p:embeddedFont>
      <p:font typeface="Aptos" panose="020B0004020202020204" pitchFamily="34" charset="0"/>
      <p:regular r:id="rId46"/>
      <p:bold r:id="rId47"/>
      <p:italic r:id="rId48"/>
      <p:boldItalic r:id="rId49"/>
    </p:embeddedFont>
    <p:embeddedFont>
      <p:font typeface="Aptos Light" panose="020B0004020202020204" pitchFamily="34" charset="0"/>
      <p:regular r:id="rId50"/>
      <p:italic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Roboto" panose="02000000000000000000" pitchFamily="2" charset="0"/>
      <p:regular r:id="rId58"/>
      <p:bold r:id="rId59"/>
      <p:italic r:id="rId60"/>
      <p:boldItalic r:id="rId6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1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B211"/>
    <a:srgbClr val="2B1AE8"/>
    <a:srgbClr val="857437"/>
    <a:srgbClr val="A7934B"/>
    <a:srgbClr val="003057"/>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F6ACB-28B7-498A-8B6F-CCB3EECB20C8}" v="2" dt="2023-08-31T14:13:48.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9"/>
    <p:restoredTop sz="94676"/>
  </p:normalViewPr>
  <p:slideViewPr>
    <p:cSldViewPr snapToGrid="0">
      <p:cViewPr varScale="1">
        <p:scale>
          <a:sx n="70" d="100"/>
          <a:sy n="70" d="100"/>
        </p:scale>
        <p:origin x="1192" y="52"/>
      </p:cViewPr>
      <p:guideLst>
        <p:guide orient="horz" pos="773"/>
        <p:guide pos="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518156-EBBF-924C-A5C3-D1023F3DE439}" type="datetimeFigureOut">
              <a:rPr lang="en-US" smtClean="0"/>
              <a:t>8/31/2023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84F9D-3479-B042-91AD-2471BD4E566E}" type="slidenum">
              <a:rPr lang="en-US" smtClean="0"/>
              <a:t>‹#›</a:t>
            </a:fld>
            <a:endParaRPr lang="en-US"/>
          </a:p>
        </p:txBody>
      </p:sp>
    </p:spTree>
    <p:extLst>
      <p:ext uri="{BB962C8B-B14F-4D97-AF65-F5344CB8AC3E}">
        <p14:creationId xmlns:p14="http://schemas.microsoft.com/office/powerpoint/2010/main" val="114463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F1D1A2-4C0B-4914-BB46-FDA67043968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74A6F-B147-453A-B289-9B4CBA6EAD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130" name="Rectangle 2">
            <a:extLst>
              <a:ext uri="{FF2B5EF4-FFF2-40B4-BE49-F238E27FC236}">
                <a16:creationId xmlns:a16="http://schemas.microsoft.com/office/drawing/2014/main" id="{836F2876-0D1A-4625-A71F-86AAB64EB3D3}"/>
              </a:ext>
            </a:extLst>
          </p:cNvPr>
          <p:cNvSpPr>
            <a:spLocks noGrp="1" noRot="1" noChangeAspect="1" noChangeArrowheads="1" noTextEdit="1"/>
          </p:cNvSpPr>
          <p:nvPr>
            <p:ph type="sldImg"/>
          </p:nvPr>
        </p:nvSpPr>
        <p:spPr>
          <a:ln/>
          <a:extLst>
            <a:ext uri="{FAA26D3D-D897-4be2-8F04-BA451C77F1D7}"/>
          </a:extLst>
        </p:spPr>
      </p:sp>
      <p:sp>
        <p:nvSpPr>
          <p:cNvPr id="48131" name="Rectangle 3">
            <a:extLst>
              <a:ext uri="{FF2B5EF4-FFF2-40B4-BE49-F238E27FC236}">
                <a16:creationId xmlns:a16="http://schemas.microsoft.com/office/drawing/2014/main" id="{DE5C1F85-B6BA-4A07-819E-F6655808B4B3}"/>
              </a:ext>
            </a:extLst>
          </p:cNvPr>
          <p:cNvSpPr>
            <a:spLocks noGrp="1" noChangeArrowheads="1"/>
          </p:cNvSpPr>
          <p:nvPr>
            <p:ph type="body" idx="1"/>
          </p:nvPr>
        </p:nvSpPr>
        <p:spPr/>
        <p:txBody>
          <a:bodyPr/>
          <a:lstStyle/>
          <a:p>
            <a:r>
              <a:rPr lang="en-US" sz="1200" b="0" i="1" u="none" strike="noStrike" kern="1200" dirty="0">
                <a:solidFill>
                  <a:schemeClr val="tx1"/>
                </a:solidFill>
                <a:effectLst/>
                <a:latin typeface="+mn-lt"/>
                <a:ea typeface="+mn-ea"/>
                <a:cs typeface="+mn-cs"/>
              </a:rPr>
              <a:t>colossal magnetoresistance</a:t>
            </a:r>
            <a:r>
              <a:rPr lang="en-US" sz="1200" b="0" i="0" u="none" strike="noStrike" kern="1200" dirty="0">
                <a:solidFill>
                  <a:schemeClr val="tx1"/>
                </a:solidFill>
                <a:effectLst/>
                <a:latin typeface="+mn-lt"/>
                <a:ea typeface="+mn-ea"/>
                <a:cs typeface="+mn-cs"/>
              </a:rPr>
              <a:t>,</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 extreme enhancement in a material’s electrical conductivity when a magnetic field is applied. Studied current loops to explain why this material has a directional dependence. </a:t>
            </a:r>
            <a:endParaRPr lang="en-US" dirty="0">
              <a:ea typeface="ＭＳ Ｐゴシック" charset="0"/>
              <a:cs typeface="+mn-cs"/>
            </a:endParaRPr>
          </a:p>
        </p:txBody>
      </p:sp>
    </p:spTree>
    <p:extLst>
      <p:ext uri="{BB962C8B-B14F-4D97-AF65-F5344CB8AC3E}">
        <p14:creationId xmlns:p14="http://schemas.microsoft.com/office/powerpoint/2010/main" val="59959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F1D1A2-4C0B-4914-BB46-FDA67043968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74A6F-B147-453A-B289-9B4CBA6EAD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130" name="Rectangle 2">
            <a:extLst>
              <a:ext uri="{FF2B5EF4-FFF2-40B4-BE49-F238E27FC236}">
                <a16:creationId xmlns:a16="http://schemas.microsoft.com/office/drawing/2014/main" id="{836F2876-0D1A-4625-A71F-86AAB64EB3D3}"/>
              </a:ext>
            </a:extLst>
          </p:cNvPr>
          <p:cNvSpPr>
            <a:spLocks noGrp="1" noRot="1" noChangeAspect="1" noChangeArrowheads="1" noTextEdit="1"/>
          </p:cNvSpPr>
          <p:nvPr>
            <p:ph type="sldImg"/>
          </p:nvPr>
        </p:nvSpPr>
        <p:spPr>
          <a:ln/>
          <a:extLst>
            <a:ext uri="{FAA26D3D-D897-4be2-8F04-BA451C77F1D7}"/>
          </a:extLst>
        </p:spPr>
      </p:sp>
      <p:sp>
        <p:nvSpPr>
          <p:cNvPr id="48131" name="Rectangle 3">
            <a:extLst>
              <a:ext uri="{FF2B5EF4-FFF2-40B4-BE49-F238E27FC236}">
                <a16:creationId xmlns:a16="http://schemas.microsoft.com/office/drawing/2014/main" id="{DE5C1F85-B6BA-4A07-819E-F6655808B4B3}"/>
              </a:ext>
            </a:extLst>
          </p:cNvPr>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It combines the strengths of atomic beam clocks, known for their precision and stability, with the portability and low-power capabilities of chip-scale atomic clocks (CSACs). Applied for a patent.</a:t>
            </a:r>
            <a:endParaRPr lang="en-US" dirty="0">
              <a:ea typeface="ＭＳ Ｐゴシック" charset="0"/>
              <a:cs typeface="+mn-cs"/>
            </a:endParaRPr>
          </a:p>
        </p:txBody>
      </p:sp>
    </p:spTree>
    <p:extLst>
      <p:ext uri="{BB962C8B-B14F-4D97-AF65-F5344CB8AC3E}">
        <p14:creationId xmlns:p14="http://schemas.microsoft.com/office/powerpoint/2010/main" val="189996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5F1D1A2-4C0B-4914-BB46-FDA670439685}"/>
              </a:ext>
            </a:extLst>
          </p:cNvPr>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274A6F-B147-453A-B289-9B4CBA6EAD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8130" name="Rectangle 2">
            <a:extLst>
              <a:ext uri="{FF2B5EF4-FFF2-40B4-BE49-F238E27FC236}">
                <a16:creationId xmlns:a16="http://schemas.microsoft.com/office/drawing/2014/main" id="{836F2876-0D1A-4625-A71F-86AAB64EB3D3}"/>
              </a:ext>
            </a:extLst>
          </p:cNvPr>
          <p:cNvSpPr>
            <a:spLocks noGrp="1" noRot="1" noChangeAspect="1" noChangeArrowheads="1" noTextEdit="1"/>
          </p:cNvSpPr>
          <p:nvPr>
            <p:ph type="sldImg"/>
          </p:nvPr>
        </p:nvSpPr>
        <p:spPr>
          <a:ln/>
          <a:extLst>
            <a:ext uri="{FAA26D3D-D897-4be2-8F04-BA451C77F1D7}"/>
          </a:extLst>
        </p:spPr>
      </p:sp>
      <p:sp>
        <p:nvSpPr>
          <p:cNvPr id="48131" name="Rectangle 3">
            <a:extLst>
              <a:ext uri="{FF2B5EF4-FFF2-40B4-BE49-F238E27FC236}">
                <a16:creationId xmlns:a16="http://schemas.microsoft.com/office/drawing/2014/main" id="{DE5C1F85-B6BA-4A07-819E-F6655808B4B3}"/>
              </a:ext>
            </a:extLst>
          </p:cNvPr>
          <p:cNvSpPr>
            <a:spLocks noGrp="1" noChangeArrowheads="1"/>
          </p:cNvSpPr>
          <p:nvPr>
            <p:ph type="body" idx="1"/>
          </p:nvPr>
        </p:nvSpPr>
        <p:spPr/>
        <p:txBody>
          <a:bodyPr/>
          <a:lstStyle/>
          <a:p>
            <a:r>
              <a:rPr lang="en-US" dirty="0">
                <a:ea typeface="ＭＳ Ｐゴシック" charset="0"/>
                <a:cs typeface="+mn-cs"/>
              </a:rPr>
              <a:t>Behavior of microtubules in fluid flow. Infer governing equation from time series of director and velocity fields. </a:t>
            </a:r>
          </a:p>
        </p:txBody>
      </p:sp>
    </p:spTree>
    <p:extLst>
      <p:ext uri="{BB962C8B-B14F-4D97-AF65-F5344CB8AC3E}">
        <p14:creationId xmlns:p14="http://schemas.microsoft.com/office/powerpoint/2010/main" val="3146970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also has a leading role GT Neuro Initiative, which is reorganizing neuroscience on campus.</a:t>
            </a:r>
          </a:p>
        </p:txBody>
      </p:sp>
      <p:sp>
        <p:nvSpPr>
          <p:cNvPr id="4" name="Slide Number Placeholder 3"/>
          <p:cNvSpPr>
            <a:spLocks noGrp="1"/>
          </p:cNvSpPr>
          <p:nvPr>
            <p:ph type="sldNum" sz="quarter" idx="5"/>
          </p:nvPr>
        </p:nvSpPr>
        <p:spPr/>
        <p:txBody>
          <a:bodyPr/>
          <a:lstStyle/>
          <a:p>
            <a:fld id="{B1984F9D-3479-B042-91AD-2471BD4E566E}" type="slidenum">
              <a:rPr lang="en-US" smtClean="0"/>
              <a:t>21</a:t>
            </a:fld>
            <a:endParaRPr lang="en-US"/>
          </a:p>
        </p:txBody>
      </p:sp>
    </p:spTree>
    <p:extLst>
      <p:ext uri="{BB962C8B-B14F-4D97-AF65-F5344CB8AC3E}">
        <p14:creationId xmlns:p14="http://schemas.microsoft.com/office/powerpoint/2010/main" val="3680410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7436" y="3793068"/>
            <a:ext cx="5096935" cy="1684868"/>
          </a:xfrm>
          <a:prstGeom prst="rect">
            <a:avLst/>
          </a:prstGeom>
        </p:spPr>
        <p:txBody>
          <a:bodyPr>
            <a:noAutofit/>
          </a:bodyPr>
          <a:lstStyle>
            <a:lvl1pPr marL="0" indent="0" algn="l">
              <a:lnSpc>
                <a:spcPts val="3600"/>
              </a:lnSpc>
              <a:buNone/>
              <a:defRPr sz="1800" b="0" i="0" cap="none" spc="0" baseline="0">
                <a:solidFill>
                  <a:srgbClr val="A7934B"/>
                </a:solidFill>
                <a:latin typeface="Roboto" panose="02000000000000000000" pitchFamily="2" charset="0"/>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1857437" y="333632"/>
            <a:ext cx="5096935" cy="3459435"/>
          </a:xfrm>
          <a:prstGeom prst="rect">
            <a:avLst/>
          </a:prstGeom>
        </p:spPr>
        <p:txBody>
          <a:bodyPr anchor="b" anchorCtr="0">
            <a:normAutofit/>
          </a:bodyPr>
          <a:lstStyle>
            <a:lvl1pPr algn="l">
              <a:lnSpc>
                <a:spcPts val="4800"/>
              </a:lnSpc>
              <a:defRPr sz="4200" b="1" i="0" cap="none" spc="0" baseline="0">
                <a:solidFill>
                  <a:srgbClr val="003057"/>
                </a:solidFill>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27251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3235325" y="457201"/>
            <a:ext cx="5622925"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285750"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3235325" y="457201"/>
            <a:ext cx="5622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285750" y="2274848"/>
            <a:ext cx="2949575"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68865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285750" y="365125"/>
            <a:ext cx="66008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9196" y="3793068"/>
            <a:ext cx="5096935" cy="1684868"/>
          </a:xfrm>
          <a:prstGeom prst="rect">
            <a:avLst/>
          </a:prstGeom>
        </p:spPr>
        <p:txBody>
          <a:bodyPr>
            <a:noAutofit/>
          </a:bodyPr>
          <a:lstStyle>
            <a:lvl1pPr marL="0" indent="0" algn="l">
              <a:lnSpc>
                <a:spcPts val="3600"/>
              </a:lnSpc>
              <a:buNone/>
              <a:defRPr sz="3000" b="0" cap="none" spc="0" baseline="0">
                <a:solidFill>
                  <a:schemeClr val="tx1">
                    <a:lumMod val="50000"/>
                    <a:lumOff val="50000"/>
                  </a:schemeClr>
                </a:solidFill>
                <a:latin typeface="Roboto Condensed Light" pitchFamily="2" charset="0"/>
                <a:ea typeface="Roboto Condensed Light"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3239197" y="333632"/>
            <a:ext cx="5096935" cy="3459435"/>
          </a:xfrm>
          <a:prstGeom prst="rect">
            <a:avLst/>
          </a:prstGeom>
        </p:spPr>
        <p:txBody>
          <a:bodyPr anchor="b" anchorCtr="0">
            <a:normAutofit/>
          </a:bodyPr>
          <a:lstStyle>
            <a:lvl1pPr algn="l">
              <a:lnSpc>
                <a:spcPts val="4800"/>
              </a:lnSpc>
              <a:defRPr sz="4200" b="0" cap="none" spc="0" baseline="0">
                <a:solidFill>
                  <a:srgbClr val="A7934B"/>
                </a:solidFill>
                <a:latin typeface="Roboto Slab" pitchFamily="2" charset="0"/>
                <a:ea typeface="Roboto Slab" pitchFamily="2" charset="0"/>
                <a:cs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227410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379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AEED3-BD83-62C8-0042-F01C085893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2FCD68-DBB3-E151-A39D-393C32BD1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063F4-EDD2-01B8-D945-D1C93F66FB4F}"/>
              </a:ext>
            </a:extLst>
          </p:cNvPr>
          <p:cNvSpPr>
            <a:spLocks noGrp="1"/>
          </p:cNvSpPr>
          <p:nvPr>
            <p:ph type="dt" sz="half" idx="10"/>
          </p:nvPr>
        </p:nvSpPr>
        <p:spPr/>
        <p:txBody>
          <a:bodyPr/>
          <a:lstStyle/>
          <a:p>
            <a:fld id="{C7BA7EC0-A7CC-47B0-99B6-4443CED54FF5}" type="datetimeFigureOut">
              <a:rPr lang="en-US" smtClean="0"/>
              <a:t>8/31/2023</a:t>
            </a:fld>
            <a:endParaRPr lang="en-US"/>
          </a:p>
        </p:txBody>
      </p:sp>
      <p:sp>
        <p:nvSpPr>
          <p:cNvPr id="5" name="Footer Placeholder 4">
            <a:extLst>
              <a:ext uri="{FF2B5EF4-FFF2-40B4-BE49-F238E27FC236}">
                <a16:creationId xmlns:a16="http://schemas.microsoft.com/office/drawing/2014/main" id="{7E261A19-5C1C-3D7D-7DE6-CA6D2E64B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4A7755-ADE7-0F47-9D77-D2DE256B820A}"/>
              </a:ext>
            </a:extLst>
          </p:cNvPr>
          <p:cNvSpPr>
            <a:spLocks noGrp="1"/>
          </p:cNvSpPr>
          <p:nvPr>
            <p:ph type="sldNum" sz="quarter" idx="12"/>
          </p:nvPr>
        </p:nvSpPr>
        <p:spPr/>
        <p:txBody>
          <a:bodyPr/>
          <a:lstStyle/>
          <a:p>
            <a:fld id="{7FB30FB1-1C5B-4647-822C-7E24C0D5914B}" type="slidenum">
              <a:rPr lang="en-US" smtClean="0"/>
              <a:t>‹#›</a:t>
            </a:fld>
            <a:endParaRPr lang="en-US"/>
          </a:p>
        </p:txBody>
      </p:sp>
    </p:spTree>
    <p:extLst>
      <p:ext uri="{BB962C8B-B14F-4D97-AF65-F5344CB8AC3E}">
        <p14:creationId xmlns:p14="http://schemas.microsoft.com/office/powerpoint/2010/main" val="3959324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lvl1pPr marL="0" indent="0">
              <a:buNone/>
              <a:defRPr/>
            </a:lvl1pPr>
          </a:lstStyle>
          <a:p>
            <a:pPr lvl="0"/>
            <a:r>
              <a:rPr lang="en-US"/>
              <a:t>Edit Master text styles</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dirty="0"/>
          </a:p>
        </p:txBody>
      </p:sp>
    </p:spTree>
    <p:extLst>
      <p:ext uri="{BB962C8B-B14F-4D97-AF65-F5344CB8AC3E}">
        <p14:creationId xmlns:p14="http://schemas.microsoft.com/office/powerpoint/2010/main" val="210443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1C29-494B-D390-4C5C-282A7BA04F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8AD60-5B18-B533-4FA7-30BB87067FB9}"/>
              </a:ext>
            </a:extLst>
          </p:cNvPr>
          <p:cNvSpPr>
            <a:spLocks noGrp="1"/>
          </p:cNvSpPr>
          <p:nvPr>
            <p:ph type="dt" sz="half" idx="10"/>
          </p:nvPr>
        </p:nvSpPr>
        <p:spPr/>
        <p:txBody>
          <a:bodyPr/>
          <a:lstStyle/>
          <a:p>
            <a:fld id="{C7BA7EC0-A7CC-47B0-99B6-4443CED54FF5}" type="datetimeFigureOut">
              <a:rPr lang="en-US" smtClean="0"/>
              <a:t>8/31/2023</a:t>
            </a:fld>
            <a:endParaRPr lang="en-US"/>
          </a:p>
        </p:txBody>
      </p:sp>
      <p:sp>
        <p:nvSpPr>
          <p:cNvPr id="4" name="Footer Placeholder 3">
            <a:extLst>
              <a:ext uri="{FF2B5EF4-FFF2-40B4-BE49-F238E27FC236}">
                <a16:creationId xmlns:a16="http://schemas.microsoft.com/office/drawing/2014/main" id="{065DFFF2-8648-0EB8-33A5-7416954557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88C366-6B3A-9DD5-F373-FC10767A6C8A}"/>
              </a:ext>
            </a:extLst>
          </p:cNvPr>
          <p:cNvSpPr>
            <a:spLocks noGrp="1"/>
          </p:cNvSpPr>
          <p:nvPr>
            <p:ph type="sldNum" sz="quarter" idx="12"/>
          </p:nvPr>
        </p:nvSpPr>
        <p:spPr/>
        <p:txBody>
          <a:bodyPr/>
          <a:lstStyle/>
          <a:p>
            <a:fld id="{7FB30FB1-1C5B-4647-822C-7E24C0D5914B}" type="slidenum">
              <a:rPr lang="en-US" smtClean="0"/>
              <a:t>‹#›</a:t>
            </a:fld>
            <a:endParaRPr lang="en-US"/>
          </a:p>
        </p:txBody>
      </p:sp>
    </p:spTree>
    <p:extLst>
      <p:ext uri="{BB962C8B-B14F-4D97-AF65-F5344CB8AC3E}">
        <p14:creationId xmlns:p14="http://schemas.microsoft.com/office/powerpoint/2010/main" val="1423504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AD62D-97F4-D142-C611-C7D33676E0AE}"/>
              </a:ext>
            </a:extLst>
          </p:cNvPr>
          <p:cNvSpPr>
            <a:spLocks noGrp="1"/>
          </p:cNvSpPr>
          <p:nvPr>
            <p:ph type="dt" sz="half" idx="10"/>
          </p:nvPr>
        </p:nvSpPr>
        <p:spPr/>
        <p:txBody>
          <a:bodyPr/>
          <a:lstStyle/>
          <a:p>
            <a:fld id="{C7BA7EC0-A7CC-47B0-99B6-4443CED54FF5}" type="datetimeFigureOut">
              <a:rPr lang="en-US" smtClean="0"/>
              <a:t>8/31/2023</a:t>
            </a:fld>
            <a:endParaRPr lang="en-US"/>
          </a:p>
        </p:txBody>
      </p:sp>
      <p:sp>
        <p:nvSpPr>
          <p:cNvPr id="3" name="Footer Placeholder 2">
            <a:extLst>
              <a:ext uri="{FF2B5EF4-FFF2-40B4-BE49-F238E27FC236}">
                <a16:creationId xmlns:a16="http://schemas.microsoft.com/office/drawing/2014/main" id="{D05763BA-845A-23C2-C19C-91C7400B60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6E3F67-796C-2FE6-3317-F43294AB7CA5}"/>
              </a:ext>
            </a:extLst>
          </p:cNvPr>
          <p:cNvSpPr>
            <a:spLocks noGrp="1"/>
          </p:cNvSpPr>
          <p:nvPr>
            <p:ph type="sldNum" sz="quarter" idx="12"/>
          </p:nvPr>
        </p:nvSpPr>
        <p:spPr/>
        <p:txBody>
          <a:bodyPr/>
          <a:lstStyle/>
          <a:p>
            <a:fld id="{7FB30FB1-1C5B-4647-822C-7E24C0D5914B}" type="slidenum">
              <a:rPr lang="en-US" smtClean="0"/>
              <a:t>‹#›</a:t>
            </a:fld>
            <a:endParaRPr lang="en-US"/>
          </a:p>
        </p:txBody>
      </p:sp>
    </p:spTree>
    <p:extLst>
      <p:ext uri="{BB962C8B-B14F-4D97-AF65-F5344CB8AC3E}">
        <p14:creationId xmlns:p14="http://schemas.microsoft.com/office/powerpoint/2010/main" val="158809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571505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284285" y="1215483"/>
            <a:ext cx="4211515"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4648200" y="1215483"/>
            <a:ext cx="4210050" cy="49614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285750" y="1235113"/>
            <a:ext cx="42132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285750" y="2078656"/>
            <a:ext cx="4213225"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4629150" y="1235113"/>
            <a:ext cx="42291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4629150" y="2078656"/>
            <a:ext cx="4229100" cy="4111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8/31/2023</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 id="2147483708" r:id="rId2"/>
    <p:sldLayoutId id="2147483709" r:id="rId3"/>
    <p:sldLayoutId id="2147483710" r:id="rId4"/>
    <p:sldLayoutId id="2147483711" r:id="rId5"/>
    <p:sldLayoutId id="2147483712" r:id="rId6"/>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285750" y="200721"/>
            <a:ext cx="8572500" cy="10147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285750" y="1215484"/>
            <a:ext cx="8572500" cy="434755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285750" y="556303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8/31/2023</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2344615" y="5563037"/>
            <a:ext cx="445623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6800850" y="556303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706" r:id="rId10"/>
  </p:sldLayoutIdLst>
  <p:txStyles>
    <p:titleStyle>
      <a:lvl1pPr algn="l" defTabSz="914400" rtl="0" eaLnBrk="1" latinLnBrk="0" hangingPunct="1">
        <a:lnSpc>
          <a:spcPct val="90000"/>
        </a:lnSpc>
        <a:spcBef>
          <a:spcPct val="0"/>
        </a:spcBef>
        <a:buNone/>
        <a:defRPr sz="3600" b="1" i="0" kern="1200" baseline="0">
          <a:solidFill>
            <a:srgbClr val="A7934B"/>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tif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1.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E66134-3B68-CA46-9583-81F439EB81A2}"/>
              </a:ext>
            </a:extLst>
          </p:cNvPr>
          <p:cNvSpPr>
            <a:spLocks noGrp="1"/>
          </p:cNvSpPr>
          <p:nvPr>
            <p:ph type="subTitle" idx="1"/>
          </p:nvPr>
        </p:nvSpPr>
        <p:spPr>
          <a:xfrm>
            <a:off x="2023533" y="3436294"/>
            <a:ext cx="4584302" cy="1316861"/>
          </a:xfrm>
        </p:spPr>
        <p:txBody>
          <a:bodyPr/>
          <a:lstStyle/>
          <a:p>
            <a:pPr>
              <a:lnSpc>
                <a:spcPct val="100000"/>
              </a:lnSpc>
            </a:pPr>
            <a:r>
              <a:rPr lang="en-US" sz="1800" err="1">
                <a:solidFill>
                  <a:srgbClr val="857437"/>
                </a:solidFill>
                <a:latin typeface="Roboto" panose="02000000000000000000" pitchFamily="2" charset="0"/>
                <a:ea typeface="Roboto" panose="02000000000000000000" pitchFamily="2" charset="0"/>
                <a:cs typeface="Roboto" panose="02000000000000000000" pitchFamily="2" charset="0"/>
              </a:rPr>
              <a:t>Feryal</a:t>
            </a:r>
            <a:r>
              <a:rPr lang="en-US" sz="1800">
                <a:solidFill>
                  <a:srgbClr val="857437"/>
                </a:solidFill>
                <a:latin typeface="Roboto" panose="02000000000000000000" pitchFamily="2" charset="0"/>
                <a:ea typeface="Roboto" panose="02000000000000000000" pitchFamily="2" charset="0"/>
                <a:cs typeface="Roboto" panose="02000000000000000000" pitchFamily="2" charset="0"/>
              </a:rPr>
              <a:t> </a:t>
            </a:r>
            <a:r>
              <a:rPr lang="en-US" sz="1800" err="1">
                <a:solidFill>
                  <a:srgbClr val="857437"/>
                </a:solidFill>
                <a:latin typeface="Roboto" panose="02000000000000000000" pitchFamily="2" charset="0"/>
                <a:ea typeface="Roboto" panose="02000000000000000000" pitchFamily="2" charset="0"/>
                <a:cs typeface="Roboto" panose="02000000000000000000" pitchFamily="2" charset="0"/>
              </a:rPr>
              <a:t>Ozel</a:t>
            </a:r>
            <a:r>
              <a:rPr lang="en-US" sz="1800">
                <a:solidFill>
                  <a:srgbClr val="857437"/>
                </a:solidFill>
                <a:latin typeface="Roboto" panose="02000000000000000000" pitchFamily="2" charset="0"/>
                <a:ea typeface="Roboto" panose="02000000000000000000" pitchFamily="2" charset="0"/>
                <a:cs typeface="Roboto" panose="02000000000000000000" pitchFamily="2" charset="0"/>
              </a:rPr>
              <a:t>, Chair</a:t>
            </a:r>
          </a:p>
          <a:p>
            <a:pPr>
              <a:lnSpc>
                <a:spcPct val="100000"/>
              </a:lnSpc>
            </a:pPr>
            <a:endParaRPr lang="en-US">
              <a:solidFill>
                <a:srgbClr val="857437"/>
              </a:solidFill>
            </a:endParaRPr>
          </a:p>
          <a:p>
            <a:pPr>
              <a:lnSpc>
                <a:spcPct val="100000"/>
              </a:lnSpc>
            </a:pPr>
            <a:r>
              <a:rPr lang="en-US" sz="1400">
                <a:solidFill>
                  <a:srgbClr val="857437"/>
                </a:solidFill>
                <a:latin typeface="Roboto" panose="02000000000000000000" pitchFamily="2" charset="0"/>
                <a:ea typeface="Roboto" panose="02000000000000000000" pitchFamily="2" charset="0"/>
                <a:cs typeface="Roboto" panose="02000000000000000000" pitchFamily="2" charset="0"/>
              </a:rPr>
              <a:t>EBB – Children’s Healthcare of Atlanta Room</a:t>
            </a:r>
          </a:p>
          <a:p>
            <a:pPr>
              <a:lnSpc>
                <a:spcPct val="100000"/>
              </a:lnSpc>
            </a:pPr>
            <a:r>
              <a:rPr lang="en-US" sz="1400">
                <a:solidFill>
                  <a:srgbClr val="857437"/>
                </a:solidFill>
              </a:rPr>
              <a:t>August 28, 2023</a:t>
            </a:r>
          </a:p>
        </p:txBody>
      </p:sp>
      <p:sp>
        <p:nvSpPr>
          <p:cNvPr id="2" name="Title 1">
            <a:extLst>
              <a:ext uri="{FF2B5EF4-FFF2-40B4-BE49-F238E27FC236}">
                <a16:creationId xmlns:a16="http://schemas.microsoft.com/office/drawing/2014/main" id="{9C0E95FB-AFDA-C24E-BDC1-87184FFF62A0}"/>
              </a:ext>
            </a:extLst>
          </p:cNvPr>
          <p:cNvSpPr>
            <a:spLocks noGrp="1"/>
          </p:cNvSpPr>
          <p:nvPr>
            <p:ph type="ctrTitle"/>
          </p:nvPr>
        </p:nvSpPr>
        <p:spPr>
          <a:xfrm>
            <a:off x="2023532" y="1422562"/>
            <a:ext cx="5515955" cy="1938992"/>
          </a:xfrm>
          <a:prstGeom prst="rect">
            <a:avLst/>
          </a:prstGeom>
        </p:spPr>
        <p:txBody>
          <a:bodyPr wrap="square">
            <a:normAutofit/>
          </a:bodyPr>
          <a:lstStyle/>
          <a:p>
            <a:r>
              <a:rPr lang="en-US" b="1">
                <a:solidFill>
                  <a:srgbClr val="003057"/>
                </a:solidFill>
                <a:latin typeface="Roboto" panose="02000000000000000000" pitchFamily="2" charset="0"/>
                <a:ea typeface="Roboto" panose="02000000000000000000" pitchFamily="2" charset="0"/>
              </a:rPr>
              <a:t>School of Physics</a:t>
            </a:r>
            <a:br>
              <a:rPr lang="en-US" b="1">
                <a:solidFill>
                  <a:srgbClr val="003057"/>
                </a:solidFill>
                <a:latin typeface="Roboto" panose="02000000000000000000" pitchFamily="2" charset="0"/>
                <a:ea typeface="Roboto" panose="02000000000000000000" pitchFamily="2" charset="0"/>
              </a:rPr>
            </a:br>
            <a:r>
              <a:rPr lang="en-US" b="1">
                <a:solidFill>
                  <a:srgbClr val="003057"/>
                </a:solidFill>
                <a:latin typeface="Roboto" panose="02000000000000000000" pitchFamily="2" charset="0"/>
                <a:ea typeface="Roboto" panose="02000000000000000000" pitchFamily="2" charset="0"/>
              </a:rPr>
              <a:t>State of the School Address</a:t>
            </a:r>
          </a:p>
        </p:txBody>
      </p:sp>
    </p:spTree>
    <p:extLst>
      <p:ext uri="{BB962C8B-B14F-4D97-AF65-F5344CB8AC3E}">
        <p14:creationId xmlns:p14="http://schemas.microsoft.com/office/powerpoint/2010/main" val="2789775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9F04D-0FC3-8171-91E1-409C6A094099}"/>
              </a:ext>
            </a:extLst>
          </p:cNvPr>
          <p:cNvSpPr txBox="1"/>
          <p:nvPr/>
        </p:nvSpPr>
        <p:spPr>
          <a:xfrm>
            <a:off x="808261" y="219480"/>
            <a:ext cx="840793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7934B"/>
                </a:solidFill>
                <a:latin typeface="Roboto"/>
                <a:ea typeface="Roboto"/>
                <a:cs typeface="Roboto"/>
              </a:rPr>
              <a:t>In the News: Breakthrough in Multicellularity</a:t>
            </a:r>
            <a:endParaRPr lang="en-US" dirty="0"/>
          </a:p>
        </p:txBody>
      </p:sp>
      <p:sp>
        <p:nvSpPr>
          <p:cNvPr id="5" name="TextBox 4">
            <a:extLst>
              <a:ext uri="{FF2B5EF4-FFF2-40B4-BE49-F238E27FC236}">
                <a16:creationId xmlns:a16="http://schemas.microsoft.com/office/drawing/2014/main" id="{96AF5061-7D09-2F07-0C8C-346773F0CC0D}"/>
              </a:ext>
            </a:extLst>
          </p:cNvPr>
          <p:cNvSpPr txBox="1"/>
          <p:nvPr/>
        </p:nvSpPr>
        <p:spPr>
          <a:xfrm>
            <a:off x="2070864" y="1185985"/>
            <a:ext cx="64814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Peter </a:t>
            </a:r>
            <a:r>
              <a:rPr lang="en-US" sz="2000" b="1" dirty="0" err="1"/>
              <a:t>Yunker</a:t>
            </a:r>
            <a:r>
              <a:rPr lang="en-US" sz="2000" b="1" dirty="0"/>
              <a:t> </a:t>
            </a:r>
            <a:r>
              <a:rPr lang="en-US" sz="2000" dirty="0"/>
              <a:t>and Will Ratcliff’s exciting work on yeast snowflakes made the news!</a:t>
            </a:r>
          </a:p>
        </p:txBody>
      </p:sp>
      <p:pic>
        <p:nvPicPr>
          <p:cNvPr id="6" name="Picture 5">
            <a:extLst>
              <a:ext uri="{FF2B5EF4-FFF2-40B4-BE49-F238E27FC236}">
                <a16:creationId xmlns:a16="http://schemas.microsoft.com/office/drawing/2014/main" id="{506EAFDD-9246-CD44-9F88-3875B5C431E7}"/>
              </a:ext>
            </a:extLst>
          </p:cNvPr>
          <p:cNvPicPr>
            <a:picLocks noChangeAspect="1"/>
          </p:cNvPicPr>
          <p:nvPr/>
        </p:nvPicPr>
        <p:blipFill>
          <a:blip r:embed="rId2"/>
          <a:stretch>
            <a:fillRect/>
          </a:stretch>
        </p:blipFill>
        <p:spPr>
          <a:xfrm>
            <a:off x="497560" y="1907318"/>
            <a:ext cx="4162138" cy="4768713"/>
          </a:xfrm>
          <a:prstGeom prst="rect">
            <a:avLst/>
          </a:prstGeom>
          <a:ln w="12700">
            <a:solidFill>
              <a:schemeClr val="accent1"/>
            </a:solidFill>
          </a:ln>
        </p:spPr>
      </p:pic>
      <p:pic>
        <p:nvPicPr>
          <p:cNvPr id="8" name="Picture 7">
            <a:extLst>
              <a:ext uri="{FF2B5EF4-FFF2-40B4-BE49-F238E27FC236}">
                <a16:creationId xmlns:a16="http://schemas.microsoft.com/office/drawing/2014/main" id="{3E3FB8C3-68B9-274A-8ED5-F7182D6F16B6}"/>
              </a:ext>
            </a:extLst>
          </p:cNvPr>
          <p:cNvPicPr>
            <a:picLocks noChangeAspect="1"/>
          </p:cNvPicPr>
          <p:nvPr/>
        </p:nvPicPr>
        <p:blipFill>
          <a:blip r:embed="rId3"/>
          <a:stretch>
            <a:fillRect/>
          </a:stretch>
        </p:blipFill>
        <p:spPr>
          <a:xfrm>
            <a:off x="4821061" y="1907318"/>
            <a:ext cx="4267891" cy="4822501"/>
          </a:xfrm>
          <a:prstGeom prst="rect">
            <a:avLst/>
          </a:prstGeom>
          <a:ln w="12700">
            <a:solidFill>
              <a:schemeClr val="accent1"/>
            </a:solidFill>
          </a:ln>
        </p:spPr>
      </p:pic>
    </p:spTree>
    <p:extLst>
      <p:ext uri="{BB962C8B-B14F-4D97-AF65-F5344CB8AC3E}">
        <p14:creationId xmlns:p14="http://schemas.microsoft.com/office/powerpoint/2010/main" val="19174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79F04D-0FC3-8171-91E1-409C6A094099}"/>
              </a:ext>
            </a:extLst>
          </p:cNvPr>
          <p:cNvSpPr txBox="1"/>
          <p:nvPr/>
        </p:nvSpPr>
        <p:spPr>
          <a:xfrm>
            <a:off x="1172496" y="195416"/>
            <a:ext cx="539674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7934B"/>
                </a:solidFill>
                <a:latin typeface="Roboto"/>
                <a:ea typeface="Roboto"/>
                <a:cs typeface="Roboto"/>
              </a:rPr>
              <a:t>Recognitions for Research</a:t>
            </a:r>
            <a:endParaRPr lang="en-US" dirty="0"/>
          </a:p>
        </p:txBody>
      </p:sp>
      <p:pic>
        <p:nvPicPr>
          <p:cNvPr id="4" name="Picture 3" descr="A person holding a trophy&#10;&#10;Description automatically generated">
            <a:extLst>
              <a:ext uri="{FF2B5EF4-FFF2-40B4-BE49-F238E27FC236}">
                <a16:creationId xmlns:a16="http://schemas.microsoft.com/office/drawing/2014/main" id="{4C37D85C-30A2-6D42-4ECE-A871B674BAA4}"/>
              </a:ext>
            </a:extLst>
          </p:cNvPr>
          <p:cNvPicPr>
            <a:picLocks noChangeAspect="1"/>
          </p:cNvPicPr>
          <p:nvPr/>
        </p:nvPicPr>
        <p:blipFill>
          <a:blip r:embed="rId2"/>
          <a:stretch>
            <a:fillRect/>
          </a:stretch>
        </p:blipFill>
        <p:spPr>
          <a:xfrm>
            <a:off x="1655042" y="2630323"/>
            <a:ext cx="5833915" cy="3576222"/>
          </a:xfrm>
          <a:prstGeom prst="rect">
            <a:avLst/>
          </a:prstGeom>
        </p:spPr>
      </p:pic>
      <p:sp>
        <p:nvSpPr>
          <p:cNvPr id="5" name="TextBox 4">
            <a:extLst>
              <a:ext uri="{FF2B5EF4-FFF2-40B4-BE49-F238E27FC236}">
                <a16:creationId xmlns:a16="http://schemas.microsoft.com/office/drawing/2014/main" id="{96AF5061-7D09-2F07-0C8C-346773F0CC0D}"/>
              </a:ext>
            </a:extLst>
          </p:cNvPr>
          <p:cNvSpPr txBox="1"/>
          <p:nvPr/>
        </p:nvSpPr>
        <p:spPr>
          <a:xfrm>
            <a:off x="1841575" y="1236448"/>
            <a:ext cx="676100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Flavio Fenton </a:t>
            </a:r>
            <a:r>
              <a:rPr lang="en-US" sz="2000" dirty="0"/>
              <a:t>and Neal Kumar Bhatia received the </a:t>
            </a:r>
          </a:p>
          <a:p>
            <a:r>
              <a:rPr lang="en-US" sz="2000" dirty="0"/>
              <a:t>2023 Team Science Award of Distinction for Early Stage New Research by the Georgia Clinical &amp; Translational Science Alliance</a:t>
            </a:r>
          </a:p>
        </p:txBody>
      </p:sp>
    </p:spTree>
    <p:extLst>
      <p:ext uri="{BB962C8B-B14F-4D97-AF65-F5344CB8AC3E}">
        <p14:creationId xmlns:p14="http://schemas.microsoft.com/office/powerpoint/2010/main" val="1070952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8361C5-26B8-5347-9075-48063D33112A}"/>
              </a:ext>
            </a:extLst>
          </p:cNvPr>
          <p:cNvSpPr/>
          <p:nvPr/>
        </p:nvSpPr>
        <p:spPr>
          <a:xfrm>
            <a:off x="1281633" y="418187"/>
            <a:ext cx="6858000" cy="461665"/>
          </a:xfrm>
          <a:prstGeom prst="rect">
            <a:avLst/>
          </a:prstGeom>
          <a:solidFill>
            <a:srgbClr val="E0AA0F"/>
          </a:solidFill>
          <a:ln>
            <a:noFill/>
          </a:ln>
        </p:spPr>
        <p:txBody>
          <a:bodyPr wrap="square">
            <a:spAutoFit/>
          </a:bodyPr>
          <a:lstStyle/>
          <a:p>
            <a:pPr algn="ctr"/>
            <a:r>
              <a:rPr lang="en-US" sz="2400" b="1" dirty="0">
                <a:solidFill>
                  <a:srgbClr val="022B45"/>
                </a:solidFill>
                <a:latin typeface="Avenir Book" charset="0"/>
                <a:ea typeface="Avenir Book" charset="0"/>
                <a:cs typeface="Avenir Book" charset="0"/>
              </a:rPr>
              <a:t>Quantum Sciences in the School of Physics</a:t>
            </a:r>
            <a:endParaRPr lang="en-US" sz="2400" b="1" baseline="-25000" dirty="0">
              <a:solidFill>
                <a:srgbClr val="022B45"/>
              </a:solidFill>
              <a:latin typeface="Avenir Book" charset="0"/>
              <a:ea typeface="Avenir Book" charset="0"/>
              <a:cs typeface="Avenir Book" charset="0"/>
            </a:endParaRPr>
          </a:p>
        </p:txBody>
      </p:sp>
      <p:sp>
        <p:nvSpPr>
          <p:cNvPr id="5" name="ZoneTexte 37">
            <a:extLst>
              <a:ext uri="{FF2B5EF4-FFF2-40B4-BE49-F238E27FC236}">
                <a16:creationId xmlns:a16="http://schemas.microsoft.com/office/drawing/2014/main" id="{A390423F-9C2D-E149-8618-269041428CDA}"/>
              </a:ext>
            </a:extLst>
          </p:cNvPr>
          <p:cNvSpPr txBox="1"/>
          <p:nvPr/>
        </p:nvSpPr>
        <p:spPr>
          <a:xfrm>
            <a:off x="3401647" y="1367494"/>
            <a:ext cx="2340705" cy="323165"/>
          </a:xfrm>
          <a:prstGeom prst="rect">
            <a:avLst/>
          </a:prstGeom>
          <a:noFill/>
        </p:spPr>
        <p:txBody>
          <a:bodyPr wrap="none" rtlCol="0">
            <a:spAutoFit/>
          </a:bodyPr>
          <a:lstStyle/>
          <a:p>
            <a:r>
              <a:rPr lang="en-US" sz="1500" dirty="0">
                <a:latin typeface="Avenir Book" charset="0"/>
                <a:ea typeface="Avenir Book" charset="0"/>
                <a:cs typeface="Avenir Book" charset="0"/>
              </a:rPr>
              <a:t>12 CMP + 6 AMO faculty</a:t>
            </a:r>
            <a:endParaRPr lang="en-US" sz="1500" baseline="30000" dirty="0">
              <a:latin typeface="Avenir Book" charset="0"/>
              <a:ea typeface="Avenir Book" charset="0"/>
              <a:cs typeface="Avenir Book" charset="0"/>
            </a:endParaRPr>
          </a:p>
        </p:txBody>
      </p:sp>
      <p:grpSp>
        <p:nvGrpSpPr>
          <p:cNvPr id="20" name="Group 19">
            <a:extLst>
              <a:ext uri="{FF2B5EF4-FFF2-40B4-BE49-F238E27FC236}">
                <a16:creationId xmlns:a16="http://schemas.microsoft.com/office/drawing/2014/main" id="{DABCE2F9-683D-FA42-8690-60EAD3CB905A}"/>
              </a:ext>
            </a:extLst>
          </p:cNvPr>
          <p:cNvGrpSpPr/>
          <p:nvPr/>
        </p:nvGrpSpPr>
        <p:grpSpPr>
          <a:xfrm>
            <a:off x="1603751" y="1792182"/>
            <a:ext cx="6214969" cy="4093149"/>
            <a:chOff x="457580" y="1207387"/>
            <a:chExt cx="8286625" cy="5457532"/>
          </a:xfrm>
        </p:grpSpPr>
        <p:sp>
          <p:nvSpPr>
            <p:cNvPr id="31" name="Rectangle 30">
              <a:extLst>
                <a:ext uri="{FF2B5EF4-FFF2-40B4-BE49-F238E27FC236}">
                  <a16:creationId xmlns:a16="http://schemas.microsoft.com/office/drawing/2014/main" id="{25B7CE91-70A1-B646-8F91-B2215AB7260D}"/>
                </a:ext>
              </a:extLst>
            </p:cNvPr>
            <p:cNvSpPr/>
            <p:nvPr/>
          </p:nvSpPr>
          <p:spPr>
            <a:xfrm>
              <a:off x="457580" y="1207387"/>
              <a:ext cx="8222368" cy="5457532"/>
            </a:xfrm>
            <a:prstGeom prst="rect">
              <a:avLst/>
            </a:prstGeom>
            <a:gradFill flip="none" rotWithShape="1">
              <a:gsLst>
                <a:gs pos="0">
                  <a:srgbClr val="2C4DFF">
                    <a:alpha val="7000"/>
                  </a:srgbClr>
                </a:gs>
                <a:gs pos="67000">
                  <a:schemeClr val="bg1">
                    <a:lumMod val="85000"/>
                    <a:alpha val="28000"/>
                  </a:schemeClr>
                </a:gs>
                <a:gs pos="36000">
                  <a:schemeClr val="bg1">
                    <a:lumMod val="85000"/>
                    <a:alpha val="28000"/>
                  </a:schemeClr>
                </a:gs>
                <a:gs pos="100000">
                  <a:srgbClr val="FF0000">
                    <a:alpha val="15000"/>
                  </a:srgbClr>
                </a:gs>
              </a:gsLst>
              <a:lin ang="108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61244D2B-E4AA-5B4B-827A-A96B7070E595}"/>
                </a:ext>
              </a:extLst>
            </p:cNvPr>
            <p:cNvGrpSpPr/>
            <p:nvPr/>
          </p:nvGrpSpPr>
          <p:grpSpPr>
            <a:xfrm>
              <a:off x="585102" y="1848746"/>
              <a:ext cx="8014681" cy="4574371"/>
              <a:chOff x="245270" y="1680265"/>
              <a:chExt cx="8766320" cy="5003368"/>
            </a:xfrm>
          </p:grpSpPr>
          <p:sp>
            <p:nvSpPr>
              <p:cNvPr id="21" name="Rounded Rectangle 20">
                <a:extLst>
                  <a:ext uri="{FF2B5EF4-FFF2-40B4-BE49-F238E27FC236}">
                    <a16:creationId xmlns:a16="http://schemas.microsoft.com/office/drawing/2014/main" id="{1A70D582-1902-754E-B2A7-164BD0D1D2D7}"/>
                  </a:ext>
                </a:extLst>
              </p:cNvPr>
              <p:cNvSpPr/>
              <p:nvPr/>
            </p:nvSpPr>
            <p:spPr>
              <a:xfrm>
                <a:off x="3214649" y="1680265"/>
                <a:ext cx="2775766" cy="3037738"/>
              </a:xfrm>
              <a:prstGeom prst="roundRect">
                <a:avLst>
                  <a:gd name="adj" fmla="val 7971"/>
                </a:avLst>
              </a:prstGeom>
              <a:solidFill>
                <a:schemeClr val="bg1"/>
              </a:solidFill>
              <a:ln w="28575" cmpd="sng">
                <a:solidFill>
                  <a:srgbClr val="022B4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venir Book" charset="0"/>
                  <a:ea typeface="Avenir Book" charset="0"/>
                  <a:cs typeface="Avenir Book" charset="0"/>
                </a:endParaRPr>
              </a:p>
            </p:txBody>
          </p:sp>
          <p:pic>
            <p:nvPicPr>
              <p:cNvPr id="11" name="Picture 10" descr="A circuit board&#10;&#10;Description automatically generated">
                <a:extLst>
                  <a:ext uri="{FF2B5EF4-FFF2-40B4-BE49-F238E27FC236}">
                    <a16:creationId xmlns:a16="http://schemas.microsoft.com/office/drawing/2014/main" id="{CAF5A23F-34B6-8F41-B4E6-DF1D22C7A77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78083" y="3511324"/>
                <a:ext cx="2462370" cy="1023046"/>
              </a:xfrm>
              <a:prstGeom prst="rect">
                <a:avLst/>
              </a:prstGeom>
            </p:spPr>
          </p:pic>
          <p:grpSp>
            <p:nvGrpSpPr>
              <p:cNvPr id="15" name="Group 14">
                <a:extLst>
                  <a:ext uri="{FF2B5EF4-FFF2-40B4-BE49-F238E27FC236}">
                    <a16:creationId xmlns:a16="http://schemas.microsoft.com/office/drawing/2014/main" id="{5A099E32-1323-BD42-9392-C8F68DFB1246}"/>
                  </a:ext>
                </a:extLst>
              </p:cNvPr>
              <p:cNvGrpSpPr/>
              <p:nvPr/>
            </p:nvGrpSpPr>
            <p:grpSpPr>
              <a:xfrm>
                <a:off x="245270" y="1680265"/>
                <a:ext cx="2775766" cy="3037738"/>
                <a:chOff x="366522" y="1702647"/>
                <a:chExt cx="2775766" cy="3037738"/>
              </a:xfrm>
            </p:grpSpPr>
            <p:sp>
              <p:nvSpPr>
                <p:cNvPr id="14" name="Rounded Rectangle 13">
                  <a:extLst>
                    <a:ext uri="{FF2B5EF4-FFF2-40B4-BE49-F238E27FC236}">
                      <a16:creationId xmlns:a16="http://schemas.microsoft.com/office/drawing/2014/main" id="{3235011B-4542-DC48-B02B-8CC07C86EC79}"/>
                    </a:ext>
                  </a:extLst>
                </p:cNvPr>
                <p:cNvSpPr/>
                <p:nvPr/>
              </p:nvSpPr>
              <p:spPr>
                <a:xfrm>
                  <a:off x="366522" y="1702647"/>
                  <a:ext cx="2775766" cy="3037738"/>
                </a:xfrm>
                <a:prstGeom prst="roundRect">
                  <a:avLst>
                    <a:gd name="adj" fmla="val 7971"/>
                  </a:avLst>
                </a:prstGeom>
                <a:solidFill>
                  <a:schemeClr val="bg1"/>
                </a:solidFill>
                <a:ln w="28575" cmpd="sng">
                  <a:solidFill>
                    <a:srgbClr val="022B4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venir Book" charset="0"/>
                    <a:ea typeface="Avenir Book" charset="0"/>
                    <a:cs typeface="Avenir Book" charset="0"/>
                  </a:endParaRPr>
                </a:p>
              </p:txBody>
            </p:sp>
            <p:pic>
              <p:nvPicPr>
                <p:cNvPr id="9" name="Picture 8" descr="A picture containing blue&#10;&#10;Description automatically generated">
                  <a:extLst>
                    <a:ext uri="{FF2B5EF4-FFF2-40B4-BE49-F238E27FC236}">
                      <a16:creationId xmlns:a16="http://schemas.microsoft.com/office/drawing/2014/main" id="{F2E3B882-E0BE-FF41-AE3F-2A85260DC5AE}"/>
                    </a:ext>
                  </a:extLst>
                </p:cNvPr>
                <p:cNvPicPr/>
                <p:nvPr/>
              </p:nvPicPr>
              <p:blipFill>
                <a:blip r:embed="rId3" cstate="print">
                  <a:extLst>
                    <a:ext uri="{28A0092B-C50C-407E-A947-70E740481C1C}">
                      <a14:useLocalDpi xmlns:a14="http://schemas.microsoft.com/office/drawing/2010/main"/>
                    </a:ext>
                  </a:extLst>
                </a:blip>
                <a:stretch>
                  <a:fillRect/>
                </a:stretch>
              </p:blipFill>
              <p:spPr>
                <a:xfrm>
                  <a:off x="460566" y="3453547"/>
                  <a:ext cx="2587678" cy="1108628"/>
                </a:xfrm>
                <a:prstGeom prst="rect">
                  <a:avLst/>
                </a:prstGeom>
              </p:spPr>
            </p:pic>
            <p:pic>
              <p:nvPicPr>
                <p:cNvPr id="12" name="Picture 11" descr="A picture containing indoor, sky&#10;&#10;Description automatically generated">
                  <a:extLst>
                    <a:ext uri="{FF2B5EF4-FFF2-40B4-BE49-F238E27FC236}">
                      <a16:creationId xmlns:a16="http://schemas.microsoft.com/office/drawing/2014/main" id="{8899B69F-7341-964C-A1E3-136B6A107E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2585" y="2117615"/>
                  <a:ext cx="2681721" cy="1335932"/>
                </a:xfrm>
                <a:prstGeom prst="rect">
                  <a:avLst/>
                </a:prstGeom>
              </p:spPr>
            </p:pic>
          </p:grpSp>
          <p:grpSp>
            <p:nvGrpSpPr>
              <p:cNvPr id="23" name="Group 22">
                <a:extLst>
                  <a:ext uri="{FF2B5EF4-FFF2-40B4-BE49-F238E27FC236}">
                    <a16:creationId xmlns:a16="http://schemas.microsoft.com/office/drawing/2014/main" id="{85B4966F-C965-114A-AD98-AE6B3C3281BA}"/>
                  </a:ext>
                </a:extLst>
              </p:cNvPr>
              <p:cNvGrpSpPr/>
              <p:nvPr/>
            </p:nvGrpSpPr>
            <p:grpSpPr>
              <a:xfrm>
                <a:off x="6191105" y="1699336"/>
                <a:ext cx="2775766" cy="3010738"/>
                <a:chOff x="6189067" y="1639524"/>
                <a:chExt cx="2775766" cy="3010738"/>
              </a:xfrm>
            </p:grpSpPr>
            <p:sp>
              <p:nvSpPr>
                <p:cNvPr id="22" name="Rounded Rectangle 21">
                  <a:extLst>
                    <a:ext uri="{FF2B5EF4-FFF2-40B4-BE49-F238E27FC236}">
                      <a16:creationId xmlns:a16="http://schemas.microsoft.com/office/drawing/2014/main" id="{6FAE5970-5AC7-754C-8BA5-C26AAD31A791}"/>
                    </a:ext>
                  </a:extLst>
                </p:cNvPr>
                <p:cNvSpPr/>
                <p:nvPr/>
              </p:nvSpPr>
              <p:spPr>
                <a:xfrm>
                  <a:off x="6189067" y="1639524"/>
                  <a:ext cx="2775766" cy="3010738"/>
                </a:xfrm>
                <a:prstGeom prst="roundRect">
                  <a:avLst>
                    <a:gd name="adj" fmla="val 7971"/>
                  </a:avLst>
                </a:prstGeom>
                <a:solidFill>
                  <a:schemeClr val="bg1"/>
                </a:solidFill>
                <a:ln w="28575" cmpd="sng">
                  <a:solidFill>
                    <a:srgbClr val="022B4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venir Book" charset="0"/>
                    <a:ea typeface="Avenir Book" charset="0"/>
                    <a:cs typeface="Avenir Book" charset="0"/>
                  </a:endParaRPr>
                </a:p>
              </p:txBody>
            </p:sp>
            <p:pic>
              <p:nvPicPr>
                <p:cNvPr id="13" name="Picture 12">
                  <a:extLst>
                    <a:ext uri="{FF2B5EF4-FFF2-40B4-BE49-F238E27FC236}">
                      <a16:creationId xmlns:a16="http://schemas.microsoft.com/office/drawing/2014/main" id="{3255EA2F-FA9C-7D4A-8FCB-D95CBA0415DA}"/>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6372651" y="2230249"/>
                  <a:ext cx="2445924" cy="2234414"/>
                </a:xfrm>
                <a:prstGeom prst="rect">
                  <a:avLst/>
                </a:prstGeom>
                <a:noFill/>
                <a:ln>
                  <a:noFill/>
                </a:ln>
              </p:spPr>
            </p:pic>
          </p:grpSp>
          <p:sp>
            <p:nvSpPr>
              <p:cNvPr id="24" name="Rectangle 23">
                <a:extLst>
                  <a:ext uri="{FF2B5EF4-FFF2-40B4-BE49-F238E27FC236}">
                    <a16:creationId xmlns:a16="http://schemas.microsoft.com/office/drawing/2014/main" id="{4B26363E-88DD-0F44-839E-6F1CBBCD07B1}"/>
                  </a:ext>
                </a:extLst>
              </p:cNvPr>
              <p:cNvSpPr/>
              <p:nvPr/>
            </p:nvSpPr>
            <p:spPr>
              <a:xfrm>
                <a:off x="245270" y="1747431"/>
                <a:ext cx="2859576" cy="437633"/>
              </a:xfrm>
              <a:prstGeom prst="rect">
                <a:avLst/>
              </a:prstGeom>
            </p:spPr>
            <p:txBody>
              <a:bodyPr wrap="none">
                <a:spAutoFit/>
              </a:bodyPr>
              <a:lstStyle/>
              <a:p>
                <a:r>
                  <a:rPr lang="en-US" sz="1350" b="1" dirty="0">
                    <a:latin typeface="Avenir Book" charset="0"/>
                    <a:ea typeface="Avenir Book" charset="0"/>
                    <a:cs typeface="Avenir Book" charset="0"/>
                  </a:rPr>
                  <a:t>Quantum Matter/Nano</a:t>
                </a:r>
                <a:endParaRPr lang="en-US" sz="1350" b="1" dirty="0"/>
              </a:p>
            </p:txBody>
          </p:sp>
          <p:sp>
            <p:nvSpPr>
              <p:cNvPr id="25" name="Rectangle 24">
                <a:extLst>
                  <a:ext uri="{FF2B5EF4-FFF2-40B4-BE49-F238E27FC236}">
                    <a16:creationId xmlns:a16="http://schemas.microsoft.com/office/drawing/2014/main" id="{61AED2E6-5F33-2E47-B756-368CC684E1FE}"/>
                  </a:ext>
                </a:extLst>
              </p:cNvPr>
              <p:cNvSpPr/>
              <p:nvPr/>
            </p:nvSpPr>
            <p:spPr>
              <a:xfrm>
                <a:off x="3478189" y="1723607"/>
                <a:ext cx="2317211" cy="437633"/>
              </a:xfrm>
              <a:prstGeom prst="rect">
                <a:avLst/>
              </a:prstGeom>
            </p:spPr>
            <p:txBody>
              <a:bodyPr wrap="none">
                <a:spAutoFit/>
              </a:bodyPr>
              <a:lstStyle/>
              <a:p>
                <a:r>
                  <a:rPr lang="en-US" sz="1350" b="1" dirty="0">
                    <a:latin typeface="Avenir Book" charset="0"/>
                    <a:ea typeface="Avenir Book" charset="0"/>
                    <a:cs typeface="Avenir Book" charset="0"/>
                  </a:rPr>
                  <a:t>Quantum Systems</a:t>
                </a:r>
                <a:endParaRPr lang="en-US" sz="1350" b="1" dirty="0"/>
              </a:p>
            </p:txBody>
          </p:sp>
          <p:sp>
            <p:nvSpPr>
              <p:cNvPr id="26" name="Rectangle 25">
                <a:extLst>
                  <a:ext uri="{FF2B5EF4-FFF2-40B4-BE49-F238E27FC236}">
                    <a16:creationId xmlns:a16="http://schemas.microsoft.com/office/drawing/2014/main" id="{AFD704FF-E8C8-E747-BF3C-B3D39E5E27FD}"/>
                  </a:ext>
                </a:extLst>
              </p:cNvPr>
              <p:cNvSpPr/>
              <p:nvPr/>
            </p:nvSpPr>
            <p:spPr>
              <a:xfrm>
                <a:off x="6320334" y="1747431"/>
                <a:ext cx="2691256" cy="437633"/>
              </a:xfrm>
              <a:prstGeom prst="rect">
                <a:avLst/>
              </a:prstGeom>
            </p:spPr>
            <p:txBody>
              <a:bodyPr wrap="none">
                <a:spAutoFit/>
              </a:bodyPr>
              <a:lstStyle/>
              <a:p>
                <a:r>
                  <a:rPr lang="en-US" sz="1350" b="1" dirty="0">
                    <a:latin typeface="Avenir Book" charset="0"/>
                    <a:ea typeface="Avenir Book" charset="0"/>
                    <a:cs typeface="Avenir Book" charset="0"/>
                  </a:rPr>
                  <a:t>Quantum Simulations</a:t>
                </a:r>
                <a:endParaRPr lang="en-US" sz="1350" b="1" dirty="0"/>
              </a:p>
            </p:txBody>
          </p:sp>
          <p:sp>
            <p:nvSpPr>
              <p:cNvPr id="28" name="Rounded Rectangle 27">
                <a:extLst>
                  <a:ext uri="{FF2B5EF4-FFF2-40B4-BE49-F238E27FC236}">
                    <a16:creationId xmlns:a16="http://schemas.microsoft.com/office/drawing/2014/main" id="{E4EC8CAB-FEF8-6341-B077-CA27821E1959}"/>
                  </a:ext>
                </a:extLst>
              </p:cNvPr>
              <p:cNvSpPr/>
              <p:nvPr/>
            </p:nvSpPr>
            <p:spPr>
              <a:xfrm>
                <a:off x="284816" y="4909444"/>
                <a:ext cx="8659853" cy="1774189"/>
              </a:xfrm>
              <a:prstGeom prst="roundRect">
                <a:avLst>
                  <a:gd name="adj" fmla="val 7971"/>
                </a:avLst>
              </a:prstGeom>
              <a:solidFill>
                <a:schemeClr val="bg1"/>
              </a:solidFill>
              <a:ln w="28575" cmpd="sng">
                <a:solidFill>
                  <a:srgbClr val="022B4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venir Book" charset="0"/>
                  <a:ea typeface="Avenir Book" charset="0"/>
                  <a:cs typeface="Avenir Book" charset="0"/>
                </a:endParaRPr>
              </a:p>
            </p:txBody>
          </p:sp>
          <p:sp>
            <p:nvSpPr>
              <p:cNvPr id="29" name="Rectangle 28">
                <a:extLst>
                  <a:ext uri="{FF2B5EF4-FFF2-40B4-BE49-F238E27FC236}">
                    <a16:creationId xmlns:a16="http://schemas.microsoft.com/office/drawing/2014/main" id="{53BD8AED-EA88-7940-84E1-9986B163EE5C}"/>
                  </a:ext>
                </a:extLst>
              </p:cNvPr>
              <p:cNvSpPr/>
              <p:nvPr/>
            </p:nvSpPr>
            <p:spPr>
              <a:xfrm>
                <a:off x="568598" y="4957539"/>
                <a:ext cx="4037819" cy="437633"/>
              </a:xfrm>
              <a:prstGeom prst="rect">
                <a:avLst/>
              </a:prstGeom>
            </p:spPr>
            <p:txBody>
              <a:bodyPr wrap="none">
                <a:spAutoFit/>
              </a:bodyPr>
              <a:lstStyle/>
              <a:p>
                <a:r>
                  <a:rPr lang="en-US" sz="1350" b="1" dirty="0">
                    <a:latin typeface="Avenir Book" charset="0"/>
                    <a:ea typeface="Avenir Book" charset="0"/>
                    <a:cs typeface="Avenir Book" charset="0"/>
                  </a:rPr>
                  <a:t>Quantum Theory and Simulations</a:t>
                </a:r>
                <a:endParaRPr lang="en-US" sz="1350" b="1" dirty="0"/>
              </a:p>
            </p:txBody>
          </p:sp>
          <p:pic>
            <p:nvPicPr>
              <p:cNvPr id="30" name="Picture 29">
                <a:extLst>
                  <a:ext uri="{FF2B5EF4-FFF2-40B4-BE49-F238E27FC236}">
                    <a16:creationId xmlns:a16="http://schemas.microsoft.com/office/drawing/2014/main" id="{CA577A94-4FD8-B94D-9EC9-49D73D224768}"/>
                  </a:ext>
                </a:extLst>
              </p:cNvPr>
              <p:cNvPicPr/>
              <p:nvPr/>
            </p:nvPicPr>
            <p:blipFill rotWithShape="1">
              <a:blip r:embed="rId6" cstate="print">
                <a:extLst>
                  <a:ext uri="{28A0092B-C50C-407E-A947-70E740481C1C}">
                    <a14:useLocalDpi xmlns:a14="http://schemas.microsoft.com/office/drawing/2010/main"/>
                  </a:ext>
                </a:extLst>
              </a:blip>
              <a:srcRect/>
              <a:stretch/>
            </p:blipFill>
            <p:spPr>
              <a:xfrm>
                <a:off x="3428713" y="5328608"/>
                <a:ext cx="2417215" cy="1283015"/>
              </a:xfrm>
              <a:prstGeom prst="rect">
                <a:avLst/>
              </a:prstGeom>
            </p:spPr>
          </p:pic>
          <p:pic>
            <p:nvPicPr>
              <p:cNvPr id="33" name="Picture 32" descr="A picture containing indoor, different&#10;&#10;Description automatically generated">
                <a:extLst>
                  <a:ext uri="{FF2B5EF4-FFF2-40B4-BE49-F238E27FC236}">
                    <a16:creationId xmlns:a16="http://schemas.microsoft.com/office/drawing/2014/main" id="{47F17EF0-8323-1548-8882-651F7EE844D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378083" y="2228422"/>
                <a:ext cx="2462370" cy="1178196"/>
              </a:xfrm>
              <a:prstGeom prst="rect">
                <a:avLst/>
              </a:prstGeom>
            </p:spPr>
          </p:pic>
          <p:pic>
            <p:nvPicPr>
              <p:cNvPr id="37" name="Picture 36" descr="A close up of a logo&#10;&#10;Description automatically generated">
                <a:extLst>
                  <a:ext uri="{FF2B5EF4-FFF2-40B4-BE49-F238E27FC236}">
                    <a16:creationId xmlns:a16="http://schemas.microsoft.com/office/drawing/2014/main" id="{83A0B7C3-FB96-D449-8C92-4E5FB00D34D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44789" y="5465773"/>
                <a:ext cx="2923845" cy="972685"/>
              </a:xfrm>
              <a:prstGeom prst="rect">
                <a:avLst/>
              </a:prstGeom>
            </p:spPr>
          </p:pic>
          <p:pic>
            <p:nvPicPr>
              <p:cNvPr id="3" name="Picture 2">
                <a:extLst>
                  <a:ext uri="{FF2B5EF4-FFF2-40B4-BE49-F238E27FC236}">
                    <a16:creationId xmlns:a16="http://schemas.microsoft.com/office/drawing/2014/main" id="{34156F93-D67A-474B-9DB3-9A34C446E70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80453" y="5412040"/>
                <a:ext cx="2827001" cy="1141857"/>
              </a:xfrm>
              <a:prstGeom prst="rect">
                <a:avLst/>
              </a:prstGeom>
            </p:spPr>
          </p:pic>
          <p:sp>
            <p:nvSpPr>
              <p:cNvPr id="6" name="Rectangle 5">
                <a:extLst>
                  <a:ext uri="{FF2B5EF4-FFF2-40B4-BE49-F238E27FC236}">
                    <a16:creationId xmlns:a16="http://schemas.microsoft.com/office/drawing/2014/main" id="{E6D5699B-9BBA-3645-A30F-F6EBE53816B3}"/>
                  </a:ext>
                </a:extLst>
              </p:cNvPr>
              <p:cNvSpPr/>
              <p:nvPr/>
            </p:nvSpPr>
            <p:spPr>
              <a:xfrm>
                <a:off x="5645799" y="5880153"/>
                <a:ext cx="350091" cy="2513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16" name="Rectangle 15">
              <a:extLst>
                <a:ext uri="{FF2B5EF4-FFF2-40B4-BE49-F238E27FC236}">
                  <a16:creationId xmlns:a16="http://schemas.microsoft.com/office/drawing/2014/main" id="{5B049A09-BC5E-7747-A5B1-D3A2A4F0FD48}"/>
                </a:ext>
              </a:extLst>
            </p:cNvPr>
            <p:cNvSpPr/>
            <p:nvPr/>
          </p:nvSpPr>
          <p:spPr>
            <a:xfrm>
              <a:off x="863264" y="1300319"/>
              <a:ext cx="1971053" cy="369332"/>
            </a:xfrm>
            <a:prstGeom prst="rect">
              <a:avLst/>
            </a:prstGeom>
          </p:spPr>
          <p:txBody>
            <a:bodyPr wrap="none">
              <a:spAutoFit/>
            </a:bodyPr>
            <a:lstStyle/>
            <a:p>
              <a:r>
                <a:rPr lang="en-US" sz="1200" dirty="0">
                  <a:solidFill>
                    <a:srgbClr val="FF0000"/>
                  </a:solidFill>
                  <a:latin typeface="Avenir Book" charset="0"/>
                </a:rPr>
                <a:t>Condensed Matter</a:t>
              </a:r>
              <a:endParaRPr lang="en-US" sz="1200" dirty="0">
                <a:solidFill>
                  <a:srgbClr val="FF0000"/>
                </a:solidFill>
              </a:endParaRPr>
            </a:p>
          </p:txBody>
        </p:sp>
        <p:sp>
          <p:nvSpPr>
            <p:cNvPr id="34" name="Rectangle 33">
              <a:extLst>
                <a:ext uri="{FF2B5EF4-FFF2-40B4-BE49-F238E27FC236}">
                  <a16:creationId xmlns:a16="http://schemas.microsoft.com/office/drawing/2014/main" id="{169805F9-1FCD-9C42-A69A-103D08224F29}"/>
                </a:ext>
              </a:extLst>
            </p:cNvPr>
            <p:cNvSpPr/>
            <p:nvPr/>
          </p:nvSpPr>
          <p:spPr>
            <a:xfrm>
              <a:off x="3402915" y="1304836"/>
              <a:ext cx="2220523" cy="369332"/>
            </a:xfrm>
            <a:prstGeom prst="rect">
              <a:avLst/>
            </a:prstGeom>
          </p:spPr>
          <p:txBody>
            <a:bodyPr wrap="none">
              <a:spAutoFit/>
            </a:bodyPr>
            <a:lstStyle/>
            <a:p>
              <a:r>
                <a:rPr lang="en-US" sz="1200" dirty="0">
                  <a:solidFill>
                    <a:schemeClr val="tx1">
                      <a:lumMod val="65000"/>
                      <a:lumOff val="35000"/>
                    </a:schemeClr>
                  </a:solidFill>
                  <a:latin typeface="Avenir Book" charset="0"/>
                </a:rPr>
                <a:t>Quantum Information</a:t>
              </a:r>
              <a:endParaRPr lang="en-US" sz="1200" dirty="0">
                <a:solidFill>
                  <a:schemeClr val="tx1">
                    <a:lumMod val="65000"/>
                    <a:lumOff val="35000"/>
                  </a:schemeClr>
                </a:solidFill>
              </a:endParaRPr>
            </a:p>
          </p:txBody>
        </p:sp>
        <p:sp>
          <p:nvSpPr>
            <p:cNvPr id="35" name="Rectangle 34">
              <a:extLst>
                <a:ext uri="{FF2B5EF4-FFF2-40B4-BE49-F238E27FC236}">
                  <a16:creationId xmlns:a16="http://schemas.microsoft.com/office/drawing/2014/main" id="{40AA9126-5713-6E45-8025-11582C34982D}"/>
                </a:ext>
              </a:extLst>
            </p:cNvPr>
            <p:cNvSpPr/>
            <p:nvPr/>
          </p:nvSpPr>
          <p:spPr>
            <a:xfrm>
              <a:off x="5896844" y="1300319"/>
              <a:ext cx="2847361" cy="369332"/>
            </a:xfrm>
            <a:prstGeom prst="rect">
              <a:avLst/>
            </a:prstGeom>
          </p:spPr>
          <p:txBody>
            <a:bodyPr wrap="none">
              <a:spAutoFit/>
            </a:bodyPr>
            <a:lstStyle/>
            <a:p>
              <a:r>
                <a:rPr lang="en-US" sz="1200" dirty="0">
                  <a:solidFill>
                    <a:srgbClr val="212DFF"/>
                  </a:solidFill>
                  <a:latin typeface="Avenir Book" charset="0"/>
                </a:rPr>
                <a:t>Atomic, Molecular &amp; Optical</a:t>
              </a:r>
              <a:endParaRPr lang="en-US" sz="1200" dirty="0">
                <a:solidFill>
                  <a:srgbClr val="212DFF"/>
                </a:solidFill>
              </a:endParaRPr>
            </a:p>
          </p:txBody>
        </p:sp>
      </p:grpSp>
      <p:sp>
        <p:nvSpPr>
          <p:cNvPr id="36" name="Rectangle 35">
            <a:extLst>
              <a:ext uri="{FF2B5EF4-FFF2-40B4-BE49-F238E27FC236}">
                <a16:creationId xmlns:a16="http://schemas.microsoft.com/office/drawing/2014/main" id="{E6421C35-33FB-4D4F-B32F-2F8D440453D3}"/>
              </a:ext>
            </a:extLst>
          </p:cNvPr>
          <p:cNvSpPr/>
          <p:nvPr/>
        </p:nvSpPr>
        <p:spPr>
          <a:xfrm rot="16200000">
            <a:off x="758437" y="3176180"/>
            <a:ext cx="1087157" cy="276999"/>
          </a:xfrm>
          <a:prstGeom prst="rect">
            <a:avLst/>
          </a:prstGeom>
        </p:spPr>
        <p:txBody>
          <a:bodyPr wrap="none">
            <a:spAutoFit/>
          </a:bodyPr>
          <a:lstStyle/>
          <a:p>
            <a:r>
              <a:rPr lang="en-US" sz="1200" dirty="0">
                <a:latin typeface="Avenir Book" charset="0"/>
              </a:rPr>
              <a:t>Experimental</a:t>
            </a:r>
            <a:endParaRPr lang="en-US" sz="1200" dirty="0"/>
          </a:p>
        </p:txBody>
      </p:sp>
      <p:sp>
        <p:nvSpPr>
          <p:cNvPr id="38" name="Rectangle 37">
            <a:extLst>
              <a:ext uri="{FF2B5EF4-FFF2-40B4-BE49-F238E27FC236}">
                <a16:creationId xmlns:a16="http://schemas.microsoft.com/office/drawing/2014/main" id="{04E15412-3000-B342-AF79-D7063580B1FF}"/>
              </a:ext>
            </a:extLst>
          </p:cNvPr>
          <p:cNvSpPr/>
          <p:nvPr/>
        </p:nvSpPr>
        <p:spPr>
          <a:xfrm rot="16200000">
            <a:off x="855818" y="4948223"/>
            <a:ext cx="946541" cy="276999"/>
          </a:xfrm>
          <a:prstGeom prst="rect">
            <a:avLst/>
          </a:prstGeom>
        </p:spPr>
        <p:txBody>
          <a:bodyPr wrap="none">
            <a:spAutoFit/>
          </a:bodyPr>
          <a:lstStyle/>
          <a:p>
            <a:r>
              <a:rPr lang="en-US" sz="1200" dirty="0">
                <a:latin typeface="Avenir Book" charset="0"/>
              </a:rPr>
              <a:t>Theoretical</a:t>
            </a:r>
            <a:endParaRPr lang="en-US" sz="1200" dirty="0"/>
          </a:p>
        </p:txBody>
      </p:sp>
    </p:spTree>
    <p:extLst>
      <p:ext uri="{BB962C8B-B14F-4D97-AF65-F5344CB8AC3E}">
        <p14:creationId xmlns:p14="http://schemas.microsoft.com/office/powerpoint/2010/main" val="1320055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3B8A43-E794-2140-8D28-54B230BC7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39" y="1809202"/>
            <a:ext cx="4605572" cy="4623848"/>
          </a:xfrm>
          <a:prstGeom prst="rect">
            <a:avLst/>
          </a:prstGeom>
        </p:spPr>
      </p:pic>
      <p:sp>
        <p:nvSpPr>
          <p:cNvPr id="10" name="TextBox 9">
            <a:extLst>
              <a:ext uri="{FF2B5EF4-FFF2-40B4-BE49-F238E27FC236}">
                <a16:creationId xmlns:a16="http://schemas.microsoft.com/office/drawing/2014/main" id="{3BA1E5E9-27D9-DF40-8695-033FBDD1F43B}"/>
              </a:ext>
            </a:extLst>
          </p:cNvPr>
          <p:cNvSpPr txBox="1"/>
          <p:nvPr/>
        </p:nvSpPr>
        <p:spPr>
          <a:xfrm>
            <a:off x="967960" y="86396"/>
            <a:ext cx="783915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7934B"/>
                </a:solidFill>
                <a:latin typeface="Roboto"/>
                <a:ea typeface="Roboto"/>
                <a:cs typeface="Roboto"/>
              </a:rPr>
              <a:t>Recognition: New understanding in Colossal Magnetoresistance</a:t>
            </a:r>
            <a:endParaRPr lang="en-US" dirty="0"/>
          </a:p>
        </p:txBody>
      </p:sp>
      <p:sp>
        <p:nvSpPr>
          <p:cNvPr id="7" name="Rectangle 6">
            <a:extLst>
              <a:ext uri="{FF2B5EF4-FFF2-40B4-BE49-F238E27FC236}">
                <a16:creationId xmlns:a16="http://schemas.microsoft.com/office/drawing/2014/main" id="{D649C01E-423F-A247-8199-F89D8CCC3C20}"/>
              </a:ext>
            </a:extLst>
          </p:cNvPr>
          <p:cNvSpPr/>
          <p:nvPr/>
        </p:nvSpPr>
        <p:spPr>
          <a:xfrm>
            <a:off x="1883530" y="1235801"/>
            <a:ext cx="6823406" cy="646331"/>
          </a:xfrm>
          <a:prstGeom prst="rect">
            <a:avLst/>
          </a:prstGeom>
        </p:spPr>
        <p:txBody>
          <a:bodyPr wrap="none">
            <a:spAutoFit/>
          </a:bodyPr>
          <a:lstStyle/>
          <a:p>
            <a:r>
              <a:rPr lang="en-US" b="1" dirty="0" err="1">
                <a:solidFill>
                  <a:srgbClr val="242424"/>
                </a:solidFill>
              </a:rPr>
              <a:t>Itamar</a:t>
            </a:r>
            <a:r>
              <a:rPr lang="en-US" b="1" dirty="0">
                <a:solidFill>
                  <a:srgbClr val="242424"/>
                </a:solidFill>
              </a:rPr>
              <a:t> Kimchi </a:t>
            </a:r>
            <a:r>
              <a:rPr lang="en-US" dirty="0">
                <a:solidFill>
                  <a:srgbClr val="242424"/>
                </a:solidFill>
              </a:rPr>
              <a:t>was awarded Georgia Tech Sigma Xi Best Paper </a:t>
            </a:r>
          </a:p>
          <a:p>
            <a:r>
              <a:rPr lang="en-US" dirty="0">
                <a:solidFill>
                  <a:srgbClr val="242424"/>
                </a:solidFill>
              </a:rPr>
              <a:t>Award for his work on magnetic quantum chirality</a:t>
            </a:r>
            <a:endParaRPr lang="en-US" dirty="0"/>
          </a:p>
        </p:txBody>
      </p:sp>
      <p:sp>
        <p:nvSpPr>
          <p:cNvPr id="12" name="Rectangle 11">
            <a:extLst>
              <a:ext uri="{FF2B5EF4-FFF2-40B4-BE49-F238E27FC236}">
                <a16:creationId xmlns:a16="http://schemas.microsoft.com/office/drawing/2014/main" id="{8341CDAC-5587-E446-8EC9-53E52B4EAC08}"/>
              </a:ext>
            </a:extLst>
          </p:cNvPr>
          <p:cNvSpPr/>
          <p:nvPr/>
        </p:nvSpPr>
        <p:spPr>
          <a:xfrm>
            <a:off x="1939639" y="6433050"/>
            <a:ext cx="3057247" cy="338554"/>
          </a:xfrm>
          <a:prstGeom prst="rect">
            <a:avLst/>
          </a:prstGeom>
        </p:spPr>
        <p:txBody>
          <a:bodyPr wrap="none">
            <a:spAutoFit/>
          </a:bodyPr>
          <a:lstStyle/>
          <a:p>
            <a:r>
              <a:rPr lang="en-US" sz="1600" dirty="0">
                <a:solidFill>
                  <a:srgbClr val="242424"/>
                </a:solidFill>
              </a:rPr>
              <a:t>Sami </a:t>
            </a:r>
            <a:r>
              <a:rPr lang="en-US" sz="1600" dirty="0" err="1">
                <a:solidFill>
                  <a:srgbClr val="242424"/>
                </a:solidFill>
              </a:rPr>
              <a:t>Hakani</a:t>
            </a:r>
            <a:r>
              <a:rPr lang="en-US" sz="1600" dirty="0">
                <a:solidFill>
                  <a:srgbClr val="242424"/>
                </a:solidFill>
              </a:rPr>
              <a:t> and </a:t>
            </a:r>
            <a:r>
              <a:rPr lang="en-US" sz="1600" dirty="0" err="1">
                <a:solidFill>
                  <a:srgbClr val="242424"/>
                </a:solidFill>
              </a:rPr>
              <a:t>Itamar</a:t>
            </a:r>
            <a:r>
              <a:rPr lang="en-US" sz="1600" dirty="0">
                <a:solidFill>
                  <a:srgbClr val="242424"/>
                </a:solidFill>
              </a:rPr>
              <a:t> Kimchi</a:t>
            </a:r>
            <a:endParaRPr lang="en-US" sz="1600" dirty="0"/>
          </a:p>
        </p:txBody>
      </p:sp>
    </p:spTree>
    <p:custDataLst>
      <p:tags r:id="rId1"/>
    </p:custDataLst>
    <p:extLst>
      <p:ext uri="{BB962C8B-B14F-4D97-AF65-F5344CB8AC3E}">
        <p14:creationId xmlns:p14="http://schemas.microsoft.com/office/powerpoint/2010/main" val="2337306075"/>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A1E5E9-27D9-DF40-8695-033FBDD1F43B}"/>
              </a:ext>
            </a:extLst>
          </p:cNvPr>
          <p:cNvSpPr txBox="1"/>
          <p:nvPr/>
        </p:nvSpPr>
        <p:spPr>
          <a:xfrm>
            <a:off x="943898" y="39000"/>
            <a:ext cx="763461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7934B"/>
                </a:solidFill>
                <a:latin typeface="Roboto"/>
                <a:ea typeface="Roboto"/>
                <a:cs typeface="Roboto"/>
              </a:rPr>
              <a:t>Atomic Beams in a Chip </a:t>
            </a:r>
          </a:p>
          <a:p>
            <a:r>
              <a:rPr lang="en-US" sz="3200" b="1" dirty="0">
                <a:solidFill>
                  <a:srgbClr val="A7934B"/>
                </a:solidFill>
                <a:latin typeface="Roboto"/>
                <a:ea typeface="Roboto"/>
                <a:cs typeface="Roboto"/>
              </a:rPr>
              <a:t>(aka Raman lab going nuts!)</a:t>
            </a:r>
            <a:endParaRPr lang="en-US" dirty="0"/>
          </a:p>
        </p:txBody>
      </p:sp>
      <p:sp>
        <p:nvSpPr>
          <p:cNvPr id="7" name="Rectangle 6">
            <a:extLst>
              <a:ext uri="{FF2B5EF4-FFF2-40B4-BE49-F238E27FC236}">
                <a16:creationId xmlns:a16="http://schemas.microsoft.com/office/drawing/2014/main" id="{D649C01E-423F-A247-8199-F89D8CCC3C20}"/>
              </a:ext>
            </a:extLst>
          </p:cNvPr>
          <p:cNvSpPr/>
          <p:nvPr/>
        </p:nvSpPr>
        <p:spPr>
          <a:xfrm>
            <a:off x="1823785" y="1275659"/>
            <a:ext cx="6875047" cy="707886"/>
          </a:xfrm>
          <a:prstGeom prst="rect">
            <a:avLst/>
          </a:prstGeom>
        </p:spPr>
        <p:txBody>
          <a:bodyPr wrap="square">
            <a:spAutoFit/>
          </a:bodyPr>
          <a:lstStyle/>
          <a:p>
            <a:r>
              <a:rPr lang="en-US" sz="2000" b="1" dirty="0">
                <a:solidFill>
                  <a:srgbClr val="242424"/>
                </a:solidFill>
              </a:rPr>
              <a:t>Chandra Raman</a:t>
            </a:r>
            <a:r>
              <a:rPr lang="en-US" sz="2000" dirty="0">
                <a:solidFill>
                  <a:srgbClr val="242424"/>
                </a:solidFill>
              </a:rPr>
              <a:t>’s lab made a breakthrough on miniature </a:t>
            </a:r>
          </a:p>
          <a:p>
            <a:r>
              <a:rPr lang="en-US" sz="2000" dirty="0">
                <a:solidFill>
                  <a:srgbClr val="242424"/>
                </a:solidFill>
              </a:rPr>
              <a:t>atomic clocks</a:t>
            </a:r>
            <a:endParaRPr lang="en-US" sz="2000" dirty="0"/>
          </a:p>
        </p:txBody>
      </p:sp>
      <p:pic>
        <p:nvPicPr>
          <p:cNvPr id="3" name="Picture 2">
            <a:extLst>
              <a:ext uri="{FF2B5EF4-FFF2-40B4-BE49-F238E27FC236}">
                <a16:creationId xmlns:a16="http://schemas.microsoft.com/office/drawing/2014/main" id="{8FDAF1C2-6C98-564E-B5E3-4EB18721678C}"/>
              </a:ext>
            </a:extLst>
          </p:cNvPr>
          <p:cNvPicPr>
            <a:picLocks noChangeAspect="1"/>
          </p:cNvPicPr>
          <p:nvPr/>
        </p:nvPicPr>
        <p:blipFill>
          <a:blip r:embed="rId4"/>
          <a:stretch>
            <a:fillRect/>
          </a:stretch>
        </p:blipFill>
        <p:spPr>
          <a:xfrm>
            <a:off x="1342523" y="1911356"/>
            <a:ext cx="6177215" cy="4727164"/>
          </a:xfrm>
          <a:prstGeom prst="rect">
            <a:avLst/>
          </a:prstGeom>
        </p:spPr>
      </p:pic>
    </p:spTree>
    <p:custDataLst>
      <p:tags r:id="rId1"/>
    </p:custDataLst>
    <p:extLst>
      <p:ext uri="{BB962C8B-B14F-4D97-AF65-F5344CB8AC3E}">
        <p14:creationId xmlns:p14="http://schemas.microsoft.com/office/powerpoint/2010/main" val="3403853782"/>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4987374" y="3051295"/>
            <a:ext cx="2068556" cy="567863"/>
          </a:xfrm>
        </p:spPr>
        <p:txBody>
          <a:bodyPr>
            <a:normAutofit fontScale="77500" lnSpcReduction="20000"/>
          </a:bodyPr>
          <a:lstStyle/>
          <a:p>
            <a:pPr algn="ctr"/>
            <a:r>
              <a:rPr lang="en-US" dirty="0">
                <a:solidFill>
                  <a:srgbClr val="003057"/>
                </a:solidFill>
              </a:rPr>
              <a:t>Nonlinear Oscillators </a:t>
            </a:r>
          </a:p>
        </p:txBody>
      </p:sp>
      <p:pic>
        <p:nvPicPr>
          <p:cNvPr id="3" name="Picture 2">
            <a:extLst>
              <a:ext uri="{FF2B5EF4-FFF2-40B4-BE49-F238E27FC236}">
                <a16:creationId xmlns:a16="http://schemas.microsoft.com/office/drawing/2014/main" id="{A8C68BF9-4B4D-49A9-B78C-24703BC66476}"/>
              </a:ext>
            </a:extLst>
          </p:cNvPr>
          <p:cNvPicPr>
            <a:picLocks noChangeAspect="1"/>
          </p:cNvPicPr>
          <p:nvPr/>
        </p:nvPicPr>
        <p:blipFill>
          <a:blip r:embed="rId2"/>
          <a:stretch>
            <a:fillRect/>
          </a:stretch>
        </p:blipFill>
        <p:spPr>
          <a:xfrm>
            <a:off x="3445802" y="3903622"/>
            <a:ext cx="1922868" cy="1653641"/>
          </a:xfrm>
          <a:prstGeom prst="rect">
            <a:avLst/>
          </a:prstGeom>
        </p:spPr>
      </p:pic>
      <p:sp>
        <p:nvSpPr>
          <p:cNvPr id="9" name="Title 2">
            <a:extLst>
              <a:ext uri="{FF2B5EF4-FFF2-40B4-BE49-F238E27FC236}">
                <a16:creationId xmlns:a16="http://schemas.microsoft.com/office/drawing/2014/main" id="{ACEFBAB0-BE03-4D9A-88BE-670958EA7ADE}"/>
              </a:ext>
            </a:extLst>
          </p:cNvPr>
          <p:cNvSpPr txBox="1">
            <a:spLocks/>
          </p:cNvSpPr>
          <p:nvPr/>
        </p:nvSpPr>
        <p:spPr>
          <a:xfrm>
            <a:off x="1427362" y="5607212"/>
            <a:ext cx="5911789" cy="389106"/>
          </a:xfrm>
          <a:prstGeom prst="rect">
            <a:avLst/>
          </a:prstGeom>
        </p:spPr>
        <p:txBody>
          <a:bodyPr/>
          <a:lstStyle>
            <a:lvl1pPr algn="l" defTabSz="342900" rtl="0" eaLnBrk="1" latinLnBrk="0" hangingPunct="1">
              <a:spcBef>
                <a:spcPct val="0"/>
              </a:spcBef>
              <a:buNone/>
              <a:defRPr sz="2700" kern="1200">
                <a:solidFill>
                  <a:schemeClr val="tx1"/>
                </a:solidFill>
                <a:latin typeface="+mj-lt"/>
                <a:ea typeface="+mj-ea"/>
                <a:cs typeface="+mj-cs"/>
              </a:defRPr>
            </a:lvl1pPr>
          </a:lstStyle>
          <a:p>
            <a:pPr algn="ctr"/>
            <a:r>
              <a:rPr lang="en-US" sz="1800" dirty="0"/>
              <a:t>Locomotion  on Complex Surfaces</a:t>
            </a:r>
          </a:p>
          <a:p>
            <a:r>
              <a:rPr lang="en-US" sz="1800" dirty="0"/>
              <a:t> </a:t>
            </a:r>
          </a:p>
        </p:txBody>
      </p:sp>
      <p:sp>
        <p:nvSpPr>
          <p:cNvPr id="10" name="Title 2">
            <a:extLst>
              <a:ext uri="{FF2B5EF4-FFF2-40B4-BE49-F238E27FC236}">
                <a16:creationId xmlns:a16="http://schemas.microsoft.com/office/drawing/2014/main" id="{E2384FDF-5B20-411A-A1D9-3E698CD6FB71}"/>
              </a:ext>
            </a:extLst>
          </p:cNvPr>
          <p:cNvSpPr txBox="1">
            <a:spLocks/>
          </p:cNvSpPr>
          <p:nvPr/>
        </p:nvSpPr>
        <p:spPr>
          <a:xfrm>
            <a:off x="-496024" y="3257931"/>
            <a:ext cx="5214094" cy="389106"/>
          </a:xfrm>
          <a:prstGeom prst="rect">
            <a:avLst/>
          </a:prstGeom>
        </p:spPr>
        <p:txBody>
          <a:bodyPr/>
          <a:lstStyle>
            <a:lvl1pPr algn="l" defTabSz="342900" rtl="0" eaLnBrk="1" latinLnBrk="0" hangingPunct="1">
              <a:spcBef>
                <a:spcPct val="0"/>
              </a:spcBef>
              <a:buNone/>
              <a:defRPr sz="2700" kern="1200">
                <a:solidFill>
                  <a:schemeClr val="tx1"/>
                </a:solidFill>
                <a:latin typeface="+mj-lt"/>
                <a:ea typeface="+mj-ea"/>
                <a:cs typeface="+mj-cs"/>
              </a:defRPr>
            </a:lvl1pPr>
          </a:lstStyle>
          <a:p>
            <a:pPr algn="ctr"/>
            <a:r>
              <a:rPr lang="en-US" sz="1800" dirty="0"/>
              <a:t>Fluid Dynamics and Turbulence </a:t>
            </a:r>
          </a:p>
          <a:p>
            <a:r>
              <a:rPr lang="en-US" sz="1800" dirty="0"/>
              <a:t> </a:t>
            </a:r>
          </a:p>
        </p:txBody>
      </p:sp>
      <p:pic>
        <p:nvPicPr>
          <p:cNvPr id="11" name="Picture 10">
            <a:extLst>
              <a:ext uri="{FF2B5EF4-FFF2-40B4-BE49-F238E27FC236}">
                <a16:creationId xmlns:a16="http://schemas.microsoft.com/office/drawing/2014/main" id="{47135F05-77AB-492C-A42A-F6D3013E2045}"/>
              </a:ext>
            </a:extLst>
          </p:cNvPr>
          <p:cNvPicPr>
            <a:picLocks noChangeAspect="1"/>
          </p:cNvPicPr>
          <p:nvPr/>
        </p:nvPicPr>
        <p:blipFill>
          <a:blip r:embed="rId3"/>
          <a:stretch>
            <a:fillRect/>
          </a:stretch>
        </p:blipFill>
        <p:spPr>
          <a:xfrm>
            <a:off x="4090346" y="1496654"/>
            <a:ext cx="1794056" cy="1504692"/>
          </a:xfrm>
          <a:prstGeom prst="rect">
            <a:avLst/>
          </a:prstGeom>
        </p:spPr>
      </p:pic>
      <p:pic>
        <p:nvPicPr>
          <p:cNvPr id="12" name="Picture 11">
            <a:extLst>
              <a:ext uri="{FF2B5EF4-FFF2-40B4-BE49-F238E27FC236}">
                <a16:creationId xmlns:a16="http://schemas.microsoft.com/office/drawing/2014/main" id="{87895B25-0050-4932-BDD8-E59B2A1E2FFA}"/>
              </a:ext>
            </a:extLst>
          </p:cNvPr>
          <p:cNvPicPr>
            <a:picLocks noChangeAspect="1"/>
          </p:cNvPicPr>
          <p:nvPr/>
        </p:nvPicPr>
        <p:blipFill>
          <a:blip r:embed="rId4"/>
          <a:stretch>
            <a:fillRect/>
          </a:stretch>
        </p:blipFill>
        <p:spPr>
          <a:xfrm>
            <a:off x="5998699" y="1537208"/>
            <a:ext cx="1794056" cy="1407892"/>
          </a:xfrm>
          <a:prstGeom prst="rect">
            <a:avLst/>
          </a:prstGeom>
        </p:spPr>
      </p:pic>
      <p:pic>
        <p:nvPicPr>
          <p:cNvPr id="6" name="Picture 5">
            <a:extLst>
              <a:ext uri="{FF2B5EF4-FFF2-40B4-BE49-F238E27FC236}">
                <a16:creationId xmlns:a16="http://schemas.microsoft.com/office/drawing/2014/main" id="{7683341A-B69F-254C-8AEC-F43F3FBD4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1245" y="1388607"/>
            <a:ext cx="1440081" cy="1809659"/>
          </a:xfrm>
          <a:prstGeom prst="rect">
            <a:avLst/>
          </a:prstGeom>
        </p:spPr>
      </p:pic>
      <p:sp>
        <p:nvSpPr>
          <p:cNvPr id="13" name="Rectangle 12">
            <a:extLst>
              <a:ext uri="{FF2B5EF4-FFF2-40B4-BE49-F238E27FC236}">
                <a16:creationId xmlns:a16="http://schemas.microsoft.com/office/drawing/2014/main" id="{A5F3A022-D796-D340-BD24-292C1403C5D9}"/>
              </a:ext>
            </a:extLst>
          </p:cNvPr>
          <p:cNvSpPr/>
          <p:nvPr/>
        </p:nvSpPr>
        <p:spPr>
          <a:xfrm>
            <a:off x="1281633" y="418187"/>
            <a:ext cx="6858000" cy="461665"/>
          </a:xfrm>
          <a:prstGeom prst="rect">
            <a:avLst/>
          </a:prstGeom>
          <a:solidFill>
            <a:srgbClr val="E0AA0F"/>
          </a:solidFill>
          <a:ln>
            <a:noFill/>
          </a:ln>
        </p:spPr>
        <p:txBody>
          <a:bodyPr wrap="square">
            <a:spAutoFit/>
          </a:bodyPr>
          <a:lstStyle/>
          <a:p>
            <a:pPr algn="ctr"/>
            <a:r>
              <a:rPr lang="en-US" sz="2400" b="1" dirty="0">
                <a:solidFill>
                  <a:srgbClr val="022B45"/>
                </a:solidFill>
                <a:latin typeface="Avenir Book" charset="0"/>
                <a:ea typeface="Avenir Book" charset="0"/>
                <a:cs typeface="Avenir Book" charset="0"/>
              </a:rPr>
              <a:t>Nonlinear Science in the School of Physics</a:t>
            </a:r>
            <a:endParaRPr lang="en-US" sz="2400" b="1" baseline="-25000" dirty="0">
              <a:solidFill>
                <a:srgbClr val="022B45"/>
              </a:solidFill>
              <a:latin typeface="Avenir Book" charset="0"/>
              <a:ea typeface="Avenir Book" charset="0"/>
              <a:cs typeface="Avenir Book" charset="0"/>
            </a:endParaRPr>
          </a:p>
        </p:txBody>
      </p:sp>
    </p:spTree>
    <p:extLst>
      <p:ext uri="{BB962C8B-B14F-4D97-AF65-F5344CB8AC3E}">
        <p14:creationId xmlns:p14="http://schemas.microsoft.com/office/powerpoint/2010/main" val="26865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75A57F-ABD6-A446-A639-769095B64E7F}"/>
              </a:ext>
            </a:extLst>
          </p:cNvPr>
          <p:cNvSpPr txBox="1"/>
          <p:nvPr/>
        </p:nvSpPr>
        <p:spPr>
          <a:xfrm>
            <a:off x="1172496" y="195416"/>
            <a:ext cx="728570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A7934B"/>
                </a:solidFill>
                <a:latin typeface="Roboto"/>
                <a:ea typeface="Roboto"/>
                <a:cs typeface="Roboto"/>
              </a:rPr>
              <a:t>In the News: ML-led Physics Discovery </a:t>
            </a:r>
            <a:endParaRPr lang="en-US" dirty="0"/>
          </a:p>
        </p:txBody>
      </p:sp>
      <p:sp>
        <p:nvSpPr>
          <p:cNvPr id="2" name="TextBox 1">
            <a:extLst>
              <a:ext uri="{FF2B5EF4-FFF2-40B4-BE49-F238E27FC236}">
                <a16:creationId xmlns:a16="http://schemas.microsoft.com/office/drawing/2014/main" id="{8F7D2FDC-303F-6645-99B5-1FEDE140818B}"/>
              </a:ext>
            </a:extLst>
          </p:cNvPr>
          <p:cNvSpPr txBox="1"/>
          <p:nvPr/>
        </p:nvSpPr>
        <p:spPr>
          <a:xfrm>
            <a:off x="1684532" y="1329076"/>
            <a:ext cx="6917343" cy="923330"/>
          </a:xfrm>
          <a:prstGeom prst="rect">
            <a:avLst/>
          </a:prstGeom>
          <a:noFill/>
        </p:spPr>
        <p:txBody>
          <a:bodyPr wrap="none" rtlCol="0">
            <a:spAutoFit/>
          </a:bodyPr>
          <a:lstStyle/>
          <a:p>
            <a:r>
              <a:rPr lang="en-US" dirty="0"/>
              <a:t>Roman Grigoriev’s group (work led by Matt Golden) was featured </a:t>
            </a:r>
          </a:p>
          <a:p>
            <a:r>
              <a:rPr lang="en-US" dirty="0"/>
              <a:t>on the cover of Science Advances for their novel model discovery </a:t>
            </a:r>
          </a:p>
          <a:p>
            <a:r>
              <a:rPr lang="en-US" dirty="0"/>
              <a:t>approach.</a:t>
            </a:r>
          </a:p>
        </p:txBody>
      </p:sp>
      <p:pic>
        <p:nvPicPr>
          <p:cNvPr id="4" name="Picture 3">
            <a:extLst>
              <a:ext uri="{FF2B5EF4-FFF2-40B4-BE49-F238E27FC236}">
                <a16:creationId xmlns:a16="http://schemas.microsoft.com/office/drawing/2014/main" id="{0E6AA440-F357-CF41-BA8D-C7744966657D}"/>
              </a:ext>
            </a:extLst>
          </p:cNvPr>
          <p:cNvPicPr>
            <a:picLocks noChangeAspect="1"/>
          </p:cNvPicPr>
          <p:nvPr/>
        </p:nvPicPr>
        <p:blipFill>
          <a:blip r:embed="rId4"/>
          <a:stretch>
            <a:fillRect/>
          </a:stretch>
        </p:blipFill>
        <p:spPr>
          <a:xfrm>
            <a:off x="2151070" y="2276470"/>
            <a:ext cx="4030388" cy="4424577"/>
          </a:xfrm>
          <a:prstGeom prst="rect">
            <a:avLst/>
          </a:prstGeom>
        </p:spPr>
      </p:pic>
      <p:sp>
        <p:nvSpPr>
          <p:cNvPr id="7" name="Title 6">
            <a:extLst>
              <a:ext uri="{FF2B5EF4-FFF2-40B4-BE49-F238E27FC236}">
                <a16:creationId xmlns:a16="http://schemas.microsoft.com/office/drawing/2014/main" id="{754C299A-6F55-9149-811E-03661914D21C}"/>
              </a:ext>
            </a:extLst>
          </p:cNvPr>
          <p:cNvSpPr>
            <a:spLocks noGrp="1"/>
          </p:cNvSpPr>
          <p:nvPr>
            <p:ph type="title"/>
          </p:nvPr>
        </p:nvSpPr>
        <p:spPr/>
        <p:txBody>
          <a:bodyPr/>
          <a:lstStyle/>
          <a:p>
            <a:endParaRPr lang="en-US"/>
          </a:p>
        </p:txBody>
      </p:sp>
    </p:spTree>
    <p:custDataLst>
      <p:tags r:id="rId1"/>
    </p:custDataLst>
    <p:extLst>
      <p:ext uri="{BB962C8B-B14F-4D97-AF65-F5344CB8AC3E}">
        <p14:creationId xmlns:p14="http://schemas.microsoft.com/office/powerpoint/2010/main" val="4102264002"/>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3EF83E6-EC0A-6998-286C-96125D31437C}"/>
              </a:ext>
            </a:extLst>
          </p:cNvPr>
          <p:cNvGrpSpPr/>
          <p:nvPr/>
        </p:nvGrpSpPr>
        <p:grpSpPr>
          <a:xfrm>
            <a:off x="-301675" y="1521683"/>
            <a:ext cx="3638611" cy="2574322"/>
            <a:chOff x="2437921" y="979082"/>
            <a:chExt cx="4093839" cy="3123054"/>
          </a:xfrm>
        </p:grpSpPr>
        <p:grpSp>
          <p:nvGrpSpPr>
            <p:cNvPr id="36" name="Image">
              <a:extLst>
                <a:ext uri="{FF2B5EF4-FFF2-40B4-BE49-F238E27FC236}">
                  <a16:creationId xmlns:a16="http://schemas.microsoft.com/office/drawing/2014/main" id="{C8E36929-9787-C4D4-8C22-8D7B122E4EF8}"/>
                </a:ext>
              </a:extLst>
            </p:cNvPr>
            <p:cNvGrpSpPr/>
            <p:nvPr/>
          </p:nvGrpSpPr>
          <p:grpSpPr>
            <a:xfrm>
              <a:off x="3146204" y="979082"/>
              <a:ext cx="2677273" cy="2414636"/>
              <a:chOff x="0" y="0"/>
              <a:chExt cx="3930702" cy="3545104"/>
            </a:xfrm>
          </p:grpSpPr>
          <p:pic>
            <p:nvPicPr>
              <p:cNvPr id="37" name="Image" descr="Image">
                <a:extLst>
                  <a:ext uri="{FF2B5EF4-FFF2-40B4-BE49-F238E27FC236}">
                    <a16:creationId xmlns:a16="http://schemas.microsoft.com/office/drawing/2014/main" id="{BCB82031-4A22-5A12-8F8F-6F020A06879A}"/>
                  </a:ext>
                </a:extLst>
              </p:cNvPr>
              <p:cNvPicPr>
                <a:picLocks noChangeAspect="1"/>
              </p:cNvPicPr>
              <p:nvPr/>
            </p:nvPicPr>
            <p:blipFill>
              <a:blip r:embed="rId2"/>
              <a:stretch>
                <a:fillRect/>
              </a:stretch>
            </p:blipFill>
            <p:spPr>
              <a:xfrm>
                <a:off x="165100" y="114300"/>
                <a:ext cx="3600503" cy="3113305"/>
              </a:xfrm>
              <a:prstGeom prst="rect">
                <a:avLst/>
              </a:prstGeom>
              <a:ln>
                <a:noFill/>
              </a:ln>
              <a:effectLst/>
            </p:spPr>
          </p:pic>
          <p:pic>
            <p:nvPicPr>
              <p:cNvPr id="38" name="Image" descr="Image">
                <a:extLst>
                  <a:ext uri="{FF2B5EF4-FFF2-40B4-BE49-F238E27FC236}">
                    <a16:creationId xmlns:a16="http://schemas.microsoft.com/office/drawing/2014/main" id="{A6E37472-6CD7-DBCF-5C90-6F41EF5331EE}"/>
                  </a:ext>
                </a:extLst>
              </p:cNvPr>
              <p:cNvPicPr>
                <a:picLocks/>
              </p:cNvPicPr>
              <p:nvPr/>
            </p:nvPicPr>
            <p:blipFill>
              <a:blip r:embed="rId3"/>
              <a:stretch>
                <a:fillRect/>
              </a:stretch>
            </p:blipFill>
            <p:spPr>
              <a:xfrm>
                <a:off x="0" y="0"/>
                <a:ext cx="3930703" cy="3545105"/>
              </a:xfrm>
              <a:prstGeom prst="rect">
                <a:avLst/>
              </a:prstGeom>
              <a:effectLst/>
            </p:spPr>
          </p:pic>
        </p:grpSp>
        <p:sp>
          <p:nvSpPr>
            <p:cNvPr id="39" name="The first stars in the universe">
              <a:extLst>
                <a:ext uri="{FF2B5EF4-FFF2-40B4-BE49-F238E27FC236}">
                  <a16:creationId xmlns:a16="http://schemas.microsoft.com/office/drawing/2014/main" id="{34BFAB8C-CFD7-CBEE-FBC4-65142AD97409}"/>
                </a:ext>
              </a:extLst>
            </p:cNvPr>
            <p:cNvSpPr txBox="1"/>
            <p:nvPr/>
          </p:nvSpPr>
          <p:spPr>
            <a:xfrm>
              <a:off x="2437921" y="3364708"/>
              <a:ext cx="4093839" cy="737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2300">
                  <a:latin typeface="+mj-lt"/>
                  <a:ea typeface="+mj-ea"/>
                  <a:cs typeface="+mj-cs"/>
                  <a:sym typeface="Helvetica Neue"/>
                </a:defRPr>
              </a:lvl1pPr>
            </a:lstStyle>
            <a:p>
              <a:pPr algn="ctr"/>
              <a:r>
                <a:rPr sz="1725" dirty="0"/>
                <a:t>The first stars</a:t>
              </a:r>
              <a:r>
                <a:rPr lang="en-US" sz="1725" dirty="0"/>
                <a:t> and galaxies</a:t>
              </a:r>
              <a:r>
                <a:rPr sz="1725" dirty="0"/>
                <a:t> </a:t>
              </a:r>
              <a:endParaRPr lang="en-US" sz="1725" dirty="0"/>
            </a:p>
            <a:p>
              <a:pPr algn="ctr"/>
              <a:r>
                <a:rPr sz="1725" dirty="0"/>
                <a:t>in the universe</a:t>
              </a:r>
            </a:p>
          </p:txBody>
        </p:sp>
      </p:grpSp>
      <p:grpSp>
        <p:nvGrpSpPr>
          <p:cNvPr id="6" name="Group 5">
            <a:extLst>
              <a:ext uri="{FF2B5EF4-FFF2-40B4-BE49-F238E27FC236}">
                <a16:creationId xmlns:a16="http://schemas.microsoft.com/office/drawing/2014/main" id="{A2ADD9BB-AFF0-2343-7FBB-AD0340DAD6E6}"/>
              </a:ext>
            </a:extLst>
          </p:cNvPr>
          <p:cNvGrpSpPr/>
          <p:nvPr/>
        </p:nvGrpSpPr>
        <p:grpSpPr>
          <a:xfrm>
            <a:off x="3333184" y="1521683"/>
            <a:ext cx="2136362" cy="2805151"/>
            <a:chOff x="7158805" y="1035458"/>
            <a:chExt cx="2848482" cy="3740201"/>
          </a:xfrm>
        </p:grpSpPr>
        <p:sp>
          <p:nvSpPr>
            <p:cNvPr id="43" name="The first galaxies in the universe">
              <a:extLst>
                <a:ext uri="{FF2B5EF4-FFF2-40B4-BE49-F238E27FC236}">
                  <a16:creationId xmlns:a16="http://schemas.microsoft.com/office/drawing/2014/main" id="{DE2F41F2-A26F-C946-CEF3-3BE163BF3E71}"/>
                </a:ext>
              </a:extLst>
            </p:cNvPr>
            <p:cNvSpPr txBox="1"/>
            <p:nvPr/>
          </p:nvSpPr>
          <p:spPr>
            <a:xfrm>
              <a:off x="7274926" y="3965180"/>
              <a:ext cx="2616239" cy="810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2300">
                  <a:latin typeface="+mj-lt"/>
                  <a:ea typeface="+mj-ea"/>
                  <a:cs typeface="+mj-cs"/>
                  <a:sym typeface="Helvetica Neue"/>
                </a:defRPr>
              </a:lvl1pPr>
            </a:lstStyle>
            <a:p>
              <a:pPr algn="ctr"/>
              <a:r>
                <a:rPr lang="en-US" sz="1725" dirty="0"/>
                <a:t>Supermassive Black Holes</a:t>
              </a:r>
              <a:endParaRPr sz="1725" dirty="0"/>
            </a:p>
          </p:txBody>
        </p:sp>
        <p:pic>
          <p:nvPicPr>
            <p:cNvPr id="2050" name="Picture 2" descr="Astronomers image magnetic fields at the edge of M87's black hole | ESO">
              <a:extLst>
                <a:ext uri="{FF2B5EF4-FFF2-40B4-BE49-F238E27FC236}">
                  <a16:creationId xmlns:a16="http://schemas.microsoft.com/office/drawing/2014/main" id="{392FEF62-4508-0C03-E3C4-2E8110DA6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805" y="1035458"/>
              <a:ext cx="2848482" cy="2875104"/>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33">
            <a:extLst>
              <a:ext uri="{FF2B5EF4-FFF2-40B4-BE49-F238E27FC236}">
                <a16:creationId xmlns:a16="http://schemas.microsoft.com/office/drawing/2014/main" id="{595702FE-D6E6-9643-95AA-6EB3C9DD3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837" y="1497449"/>
            <a:ext cx="3287977" cy="2488199"/>
          </a:xfrm>
          <a:prstGeom prst="rect">
            <a:avLst/>
          </a:prstGeom>
        </p:spPr>
      </p:pic>
      <p:sp>
        <p:nvSpPr>
          <p:cNvPr id="40" name="The first galaxies in the universe">
            <a:extLst>
              <a:ext uri="{FF2B5EF4-FFF2-40B4-BE49-F238E27FC236}">
                <a16:creationId xmlns:a16="http://schemas.microsoft.com/office/drawing/2014/main" id="{CFDF0F7B-B561-2847-9C85-7AE3E017F7A4}"/>
              </a:ext>
            </a:extLst>
          </p:cNvPr>
          <p:cNvSpPr txBox="1"/>
          <p:nvPr/>
        </p:nvSpPr>
        <p:spPr>
          <a:xfrm>
            <a:off x="6308735" y="4064336"/>
            <a:ext cx="1962179" cy="60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2300">
                <a:latin typeface="+mj-lt"/>
                <a:ea typeface="+mj-ea"/>
                <a:cs typeface="+mj-cs"/>
                <a:sym typeface="Helvetica Neue"/>
              </a:defRPr>
            </a:lvl1pPr>
          </a:lstStyle>
          <a:p>
            <a:pPr algn="ctr"/>
            <a:r>
              <a:rPr lang="en-US" sz="1725" dirty="0"/>
              <a:t>Gravitational Waves</a:t>
            </a:r>
            <a:endParaRPr sz="1725" dirty="0"/>
          </a:p>
        </p:txBody>
      </p:sp>
      <p:pic>
        <p:nvPicPr>
          <p:cNvPr id="14" name="droppedImage.pdf" descr="droppedImage.pdf">
            <a:extLst>
              <a:ext uri="{FF2B5EF4-FFF2-40B4-BE49-F238E27FC236}">
                <a16:creationId xmlns:a16="http://schemas.microsoft.com/office/drawing/2014/main" id="{0FA52AD2-CD6E-E848-8E03-31B5571619C7}"/>
              </a:ext>
            </a:extLst>
          </p:cNvPr>
          <p:cNvPicPr>
            <a:picLocks noChangeAspect="1"/>
          </p:cNvPicPr>
          <p:nvPr/>
        </p:nvPicPr>
        <p:blipFill>
          <a:blip r:embed="rId6"/>
          <a:stretch>
            <a:fillRect/>
          </a:stretch>
        </p:blipFill>
        <p:spPr>
          <a:xfrm>
            <a:off x="565883" y="4204714"/>
            <a:ext cx="1903494" cy="1501976"/>
          </a:xfrm>
          <a:prstGeom prst="rect">
            <a:avLst/>
          </a:prstGeom>
          <a:ln w="12700">
            <a:miter lim="400000"/>
          </a:ln>
        </p:spPr>
      </p:pic>
      <p:sp>
        <p:nvSpPr>
          <p:cNvPr id="15" name="The first galaxies in the universe">
            <a:extLst>
              <a:ext uri="{FF2B5EF4-FFF2-40B4-BE49-F238E27FC236}">
                <a16:creationId xmlns:a16="http://schemas.microsoft.com/office/drawing/2014/main" id="{96C489AB-4D2A-1645-96EA-EAD3BAD966D9}"/>
              </a:ext>
            </a:extLst>
          </p:cNvPr>
          <p:cNvSpPr txBox="1"/>
          <p:nvPr/>
        </p:nvSpPr>
        <p:spPr>
          <a:xfrm>
            <a:off x="327848" y="5815399"/>
            <a:ext cx="1962179" cy="60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2300">
                <a:latin typeface="+mj-lt"/>
                <a:ea typeface="+mj-ea"/>
                <a:cs typeface="+mj-cs"/>
                <a:sym typeface="Helvetica Neue"/>
              </a:defRPr>
            </a:lvl1pPr>
          </a:lstStyle>
          <a:p>
            <a:pPr algn="ctr"/>
            <a:r>
              <a:rPr lang="en-US" sz="1725" dirty="0" err="1"/>
              <a:t>Astroparticle</a:t>
            </a:r>
            <a:r>
              <a:rPr lang="en-US" sz="1725" dirty="0"/>
              <a:t> Physics</a:t>
            </a:r>
            <a:endParaRPr sz="1725" dirty="0"/>
          </a:p>
        </p:txBody>
      </p:sp>
      <p:pic>
        <p:nvPicPr>
          <p:cNvPr id="16" name="Image" descr="Image">
            <a:extLst>
              <a:ext uri="{FF2B5EF4-FFF2-40B4-BE49-F238E27FC236}">
                <a16:creationId xmlns:a16="http://schemas.microsoft.com/office/drawing/2014/main" id="{7A76125E-0F48-404B-B819-D1AA1D4915BE}"/>
              </a:ext>
            </a:extLst>
          </p:cNvPr>
          <p:cNvPicPr>
            <a:picLocks/>
          </p:cNvPicPr>
          <p:nvPr/>
        </p:nvPicPr>
        <p:blipFill>
          <a:blip r:embed="rId7"/>
          <a:stretch>
            <a:fillRect/>
          </a:stretch>
        </p:blipFill>
        <p:spPr>
          <a:xfrm>
            <a:off x="3333184" y="4449613"/>
            <a:ext cx="1951177" cy="1501975"/>
          </a:xfrm>
          <a:prstGeom prst="rect">
            <a:avLst/>
          </a:prstGeom>
          <a:effectLst>
            <a:outerShdw blurRad="63500" dist="76761" dir="2940352" rotWithShape="0">
              <a:srgbClr val="000000">
                <a:alpha val="50000"/>
              </a:srgbClr>
            </a:outerShdw>
          </a:effectLst>
        </p:spPr>
      </p:pic>
      <p:sp>
        <p:nvSpPr>
          <p:cNvPr id="17" name="The first galaxies in the universe">
            <a:extLst>
              <a:ext uri="{FF2B5EF4-FFF2-40B4-BE49-F238E27FC236}">
                <a16:creationId xmlns:a16="http://schemas.microsoft.com/office/drawing/2014/main" id="{60D72C3E-48B4-9C41-AF93-CC9338FA44BF}"/>
              </a:ext>
            </a:extLst>
          </p:cNvPr>
          <p:cNvSpPr txBox="1"/>
          <p:nvPr/>
        </p:nvSpPr>
        <p:spPr>
          <a:xfrm>
            <a:off x="3283608" y="6035686"/>
            <a:ext cx="1962179" cy="6078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nchor="ctr">
            <a:spAutoFit/>
          </a:bodyPr>
          <a:lstStyle>
            <a:lvl1pPr>
              <a:defRPr sz="2300">
                <a:latin typeface="+mj-lt"/>
                <a:ea typeface="+mj-ea"/>
                <a:cs typeface="+mj-cs"/>
                <a:sym typeface="Helvetica Neue"/>
              </a:defRPr>
            </a:lvl1pPr>
          </a:lstStyle>
          <a:p>
            <a:pPr algn="ctr"/>
            <a:r>
              <a:rPr lang="en-US" sz="1725" dirty="0"/>
              <a:t>Extrasolar</a:t>
            </a:r>
          </a:p>
          <a:p>
            <a:pPr algn="ctr"/>
            <a:r>
              <a:rPr lang="en-US" sz="1725" dirty="0"/>
              <a:t>Planets</a:t>
            </a:r>
            <a:endParaRPr sz="1725" dirty="0"/>
          </a:p>
        </p:txBody>
      </p:sp>
      <p:sp>
        <p:nvSpPr>
          <p:cNvPr id="22" name="Rectangle 21">
            <a:extLst>
              <a:ext uri="{FF2B5EF4-FFF2-40B4-BE49-F238E27FC236}">
                <a16:creationId xmlns:a16="http://schemas.microsoft.com/office/drawing/2014/main" id="{785E99AE-9FC6-7A41-B9B6-CA4383A6120C}"/>
              </a:ext>
            </a:extLst>
          </p:cNvPr>
          <p:cNvSpPr/>
          <p:nvPr/>
        </p:nvSpPr>
        <p:spPr>
          <a:xfrm>
            <a:off x="1281633" y="418187"/>
            <a:ext cx="6858000" cy="461665"/>
          </a:xfrm>
          <a:prstGeom prst="rect">
            <a:avLst/>
          </a:prstGeom>
          <a:solidFill>
            <a:srgbClr val="E0AA0F"/>
          </a:solidFill>
          <a:ln>
            <a:noFill/>
          </a:ln>
        </p:spPr>
        <p:txBody>
          <a:bodyPr wrap="square">
            <a:spAutoFit/>
          </a:bodyPr>
          <a:lstStyle/>
          <a:p>
            <a:pPr algn="ctr"/>
            <a:r>
              <a:rPr lang="en-US" sz="2400" b="1" dirty="0">
                <a:solidFill>
                  <a:srgbClr val="022B45"/>
                </a:solidFill>
                <a:latin typeface="Avenir Book" charset="0"/>
                <a:ea typeface="Avenir Book" charset="0"/>
                <a:cs typeface="Avenir Book" charset="0"/>
              </a:rPr>
              <a:t>Astrophysics in the School of Physics</a:t>
            </a:r>
            <a:endParaRPr lang="en-US" sz="2400" b="1" baseline="-25000" dirty="0">
              <a:solidFill>
                <a:srgbClr val="022B45"/>
              </a:solidFill>
              <a:latin typeface="Avenir Book" charset="0"/>
              <a:ea typeface="Avenir Book" charset="0"/>
              <a:cs typeface="Avenir Book" charset="0"/>
            </a:endParaRPr>
          </a:p>
        </p:txBody>
      </p:sp>
    </p:spTree>
    <p:extLst>
      <p:ext uri="{BB962C8B-B14F-4D97-AF65-F5344CB8AC3E}">
        <p14:creationId xmlns:p14="http://schemas.microsoft.com/office/powerpoint/2010/main" val="995789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walking down a hallway">
            <a:extLst>
              <a:ext uri="{FF2B5EF4-FFF2-40B4-BE49-F238E27FC236}">
                <a16:creationId xmlns:a16="http://schemas.microsoft.com/office/drawing/2014/main" id="{0101B713-2578-EBA4-15B2-EDCD4DB8D93A}"/>
              </a:ext>
            </a:extLst>
          </p:cNvPr>
          <p:cNvPicPr>
            <a:picLocks noGrp="1" noChangeAspect="1"/>
          </p:cNvPicPr>
          <p:nvPr>
            <p:ph idx="1"/>
          </p:nvPr>
        </p:nvPicPr>
        <p:blipFill>
          <a:blip r:embed="rId2"/>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213557" y="200025"/>
            <a:ext cx="8708926" cy="1016000"/>
          </a:xfrm>
          <a:prstGeom prst="rect">
            <a:avLst/>
          </a:prstGeom>
        </p:spPr>
        <p:txBody>
          <a:bodyPr/>
          <a:lstStyle/>
          <a:p>
            <a:r>
              <a:rPr lang="en-US" sz="2400" dirty="0">
                <a:solidFill>
                  <a:srgbClr val="A7934B"/>
                </a:solidFill>
                <a:latin typeface="Roboto" panose="02000000000000000000" pitchFamily="2" charset="0"/>
                <a:ea typeface="Roboto" panose="02000000000000000000" pitchFamily="2" charset="0"/>
                <a:cs typeface="Roboto" panose="02000000000000000000" pitchFamily="2" charset="0"/>
              </a:rPr>
              <a:t>Exciting Results from Balloons</a:t>
            </a:r>
            <a:endParaRPr lang="en-US" sz="3200" dirty="0">
              <a:solidFill>
                <a:srgbClr val="A7934B"/>
              </a:solidFill>
              <a:latin typeface="Roboto" panose="02000000000000000000" pitchFamily="2" charset="0"/>
              <a:ea typeface="Roboto" panose="02000000000000000000" pitchFamily="2" charset="0"/>
              <a:cs typeface="Roboto" panose="02000000000000000000" pitchFamily="2" charset="0"/>
            </a:endParaRPr>
          </a:p>
        </p:txBody>
      </p:sp>
      <p:sp>
        <p:nvSpPr>
          <p:cNvPr id="15" name="TextBox 14">
            <a:extLst>
              <a:ext uri="{FF2B5EF4-FFF2-40B4-BE49-F238E27FC236}">
                <a16:creationId xmlns:a16="http://schemas.microsoft.com/office/drawing/2014/main" id="{8738379C-5597-E306-17A3-D32046E9C218}"/>
              </a:ext>
            </a:extLst>
          </p:cNvPr>
          <p:cNvSpPr txBox="1"/>
          <p:nvPr/>
        </p:nvSpPr>
        <p:spPr>
          <a:xfrm>
            <a:off x="720824" y="1145503"/>
            <a:ext cx="8273851" cy="707886"/>
          </a:xfrm>
          <a:prstGeom prst="rect">
            <a:avLst/>
          </a:prstGeom>
          <a:noFill/>
        </p:spPr>
        <p:txBody>
          <a:bodyPr wrap="square" rtlCol="0">
            <a:spAutoFit/>
          </a:bodyPr>
          <a:lstStyle/>
          <a:p>
            <a:r>
              <a:rPr lang="en-US" sz="2000" dirty="0" err="1"/>
              <a:t>Nepomuk</a:t>
            </a:r>
            <a:r>
              <a:rPr lang="en-US" sz="2000" dirty="0"/>
              <a:t> </a:t>
            </a:r>
            <a:r>
              <a:rPr lang="en-US" sz="2000" dirty="0" err="1"/>
              <a:t>Otte’s</a:t>
            </a:r>
            <a:r>
              <a:rPr lang="en-US" sz="2000" dirty="0"/>
              <a:t> NASA balloon experiment launched from </a:t>
            </a:r>
          </a:p>
          <a:p>
            <a:r>
              <a:rPr lang="en-US" sz="2000" dirty="0"/>
              <a:t>New Zealand this year to detect ultra-high energy neutrinos!</a:t>
            </a:r>
          </a:p>
        </p:txBody>
      </p:sp>
      <p:pic>
        <p:nvPicPr>
          <p:cNvPr id="5" name="Picture 4">
            <a:extLst>
              <a:ext uri="{FF2B5EF4-FFF2-40B4-BE49-F238E27FC236}">
                <a16:creationId xmlns:a16="http://schemas.microsoft.com/office/drawing/2014/main" id="{FAAC83F4-BEB0-7E47-A2AB-BEFDF2F3FB3D}"/>
              </a:ext>
            </a:extLst>
          </p:cNvPr>
          <p:cNvPicPr>
            <a:picLocks noChangeAspect="1"/>
          </p:cNvPicPr>
          <p:nvPr/>
        </p:nvPicPr>
        <p:blipFill>
          <a:blip r:embed="rId3"/>
          <a:stretch>
            <a:fillRect/>
          </a:stretch>
        </p:blipFill>
        <p:spPr>
          <a:xfrm>
            <a:off x="885324" y="1853389"/>
            <a:ext cx="6814886" cy="4095646"/>
          </a:xfrm>
          <a:prstGeom prst="rect">
            <a:avLst/>
          </a:prstGeom>
        </p:spPr>
      </p:pic>
    </p:spTree>
    <p:extLst>
      <p:ext uri="{BB962C8B-B14F-4D97-AF65-F5344CB8AC3E}">
        <p14:creationId xmlns:p14="http://schemas.microsoft.com/office/powerpoint/2010/main" val="3458565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walking down a hallway">
            <a:extLst>
              <a:ext uri="{FF2B5EF4-FFF2-40B4-BE49-F238E27FC236}">
                <a16:creationId xmlns:a16="http://schemas.microsoft.com/office/drawing/2014/main" id="{0101B713-2578-EBA4-15B2-EDCD4DB8D93A}"/>
              </a:ext>
            </a:extLst>
          </p:cNvPr>
          <p:cNvPicPr>
            <a:picLocks noGrp="1" noChangeAspect="1"/>
          </p:cNvPicPr>
          <p:nvPr>
            <p:ph idx="1"/>
          </p:nvPr>
        </p:nvPicPr>
        <p:blipFill>
          <a:blip r:embed="rId2"/>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213557" y="200025"/>
            <a:ext cx="8708926" cy="1016000"/>
          </a:xfrm>
          <a:prstGeom prst="rect">
            <a:avLst/>
          </a:prstGeom>
        </p:spPr>
        <p:txBody>
          <a:bodyPr/>
          <a:lstStyle/>
          <a:p>
            <a:r>
              <a:rPr lang="en-US" sz="2400" dirty="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In the News: Neutrinos from the Milky Way</a:t>
            </a:r>
          </a:p>
        </p:txBody>
      </p:sp>
      <p:pic>
        <p:nvPicPr>
          <p:cNvPr id="14" name="Picture 13" descr="A collage of different colors of a galaxy&#10;&#10;Description automatically generated">
            <a:extLst>
              <a:ext uri="{FF2B5EF4-FFF2-40B4-BE49-F238E27FC236}">
                <a16:creationId xmlns:a16="http://schemas.microsoft.com/office/drawing/2014/main" id="{53CB837A-8012-F0AD-5832-50C08FEE8BCD}"/>
              </a:ext>
            </a:extLst>
          </p:cNvPr>
          <p:cNvPicPr>
            <a:picLocks noChangeAspect="1"/>
          </p:cNvPicPr>
          <p:nvPr/>
        </p:nvPicPr>
        <p:blipFill>
          <a:blip r:embed="rId3"/>
          <a:stretch>
            <a:fillRect/>
          </a:stretch>
        </p:blipFill>
        <p:spPr>
          <a:xfrm>
            <a:off x="864676" y="2487235"/>
            <a:ext cx="7414647" cy="4170740"/>
          </a:xfrm>
          <a:prstGeom prst="rect">
            <a:avLst/>
          </a:prstGeom>
        </p:spPr>
      </p:pic>
      <p:sp>
        <p:nvSpPr>
          <p:cNvPr id="15" name="TextBox 14">
            <a:extLst>
              <a:ext uri="{FF2B5EF4-FFF2-40B4-BE49-F238E27FC236}">
                <a16:creationId xmlns:a16="http://schemas.microsoft.com/office/drawing/2014/main" id="{8738379C-5597-E306-17A3-D32046E9C218}"/>
              </a:ext>
            </a:extLst>
          </p:cNvPr>
          <p:cNvSpPr txBox="1"/>
          <p:nvPr/>
        </p:nvSpPr>
        <p:spPr>
          <a:xfrm>
            <a:off x="720824" y="1145503"/>
            <a:ext cx="8273851" cy="1323439"/>
          </a:xfrm>
          <a:prstGeom prst="rect">
            <a:avLst/>
          </a:prstGeom>
          <a:noFill/>
        </p:spPr>
        <p:txBody>
          <a:bodyPr wrap="square" rtlCol="0">
            <a:spAutoFit/>
          </a:bodyPr>
          <a:lstStyle/>
          <a:p>
            <a:r>
              <a:rPr lang="en-US" sz="2000" dirty="0"/>
              <a:t>Ignacio Taboada shared </a:t>
            </a:r>
            <a:r>
              <a:rPr lang="en-US" sz="2000" dirty="0" err="1">
                <a:effectLst/>
              </a:rPr>
              <a:t>IceCube’s</a:t>
            </a:r>
            <a:r>
              <a:rPr lang="en-US" sz="2000" dirty="0">
                <a:effectLst/>
              </a:rPr>
              <a:t> observation of high energy neutrinos from our own Galaxy</a:t>
            </a:r>
            <a:r>
              <a:rPr lang="en-US" sz="2000" dirty="0"/>
              <a:t> </a:t>
            </a:r>
            <a:r>
              <a:rPr lang="en-US" sz="2000" dirty="0">
                <a:effectLst/>
              </a:rPr>
              <a:t>at an event in Philadelphia on June 29. Interviews included </a:t>
            </a:r>
            <a:r>
              <a:rPr lang="en-US" sz="2000" dirty="0"/>
              <a:t>Reuters, NPR, Physics (APS), VICE, El </a:t>
            </a:r>
            <a:r>
              <a:rPr lang="en-US" sz="2000" dirty="0" err="1"/>
              <a:t>Pais</a:t>
            </a:r>
            <a:r>
              <a:rPr lang="en-US" sz="2000" dirty="0"/>
              <a:t>, </a:t>
            </a:r>
            <a:r>
              <a:rPr lang="en-US" sz="2000" dirty="0" err="1"/>
              <a:t>Phys.org</a:t>
            </a:r>
            <a:r>
              <a:rPr lang="en-US" sz="2000" dirty="0"/>
              <a:t>, Smithsonian magazine and SINC.  </a:t>
            </a:r>
            <a:r>
              <a:rPr lang="en-US" sz="2000" dirty="0">
                <a:effectLst/>
              </a:rPr>
              <a:t> </a:t>
            </a:r>
            <a:endParaRPr lang="en-US" sz="2000" dirty="0"/>
          </a:p>
        </p:txBody>
      </p:sp>
    </p:spTree>
    <p:extLst>
      <p:ext uri="{BB962C8B-B14F-4D97-AF65-F5344CB8AC3E}">
        <p14:creationId xmlns:p14="http://schemas.microsoft.com/office/powerpoint/2010/main" val="3562911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26894" y="200025"/>
            <a:ext cx="8572500" cy="688975"/>
          </a:xfrm>
          <a:prstGeom prst="rect">
            <a:avLst/>
          </a:prstGeom>
        </p:spPr>
        <p:txBody>
          <a:bodyPr lIns="91440" tIns="45720" rIns="91440" bIns="45720" anchor="t"/>
          <a:lstStyle/>
          <a:p>
            <a:r>
              <a:rPr lang="en-US" sz="3600" dirty="0">
                <a:solidFill>
                  <a:srgbClr val="A7934B"/>
                </a:solidFill>
                <a:latin typeface="Roboto"/>
                <a:ea typeface="Roboto"/>
                <a:cs typeface="Roboto"/>
              </a:rPr>
              <a:t>New Faculty</a:t>
            </a:r>
            <a:endParaRPr lang="en-US" dirty="0">
              <a:latin typeface="Roboto"/>
              <a:ea typeface="Roboto"/>
              <a:cs typeface="Roboto"/>
            </a:endParaRPr>
          </a:p>
        </p:txBody>
      </p:sp>
      <p:pic>
        <p:nvPicPr>
          <p:cNvPr id="2" name="Picture 1" descr="pic">
            <a:extLst>
              <a:ext uri="{FF2B5EF4-FFF2-40B4-BE49-F238E27FC236}">
                <a16:creationId xmlns:a16="http://schemas.microsoft.com/office/drawing/2014/main" id="{B5607E96-7B83-3F29-CC75-60B0E577632A}"/>
              </a:ext>
            </a:extLst>
          </p:cNvPr>
          <p:cNvPicPr>
            <a:picLocks noChangeAspect="1"/>
          </p:cNvPicPr>
          <p:nvPr/>
        </p:nvPicPr>
        <p:blipFill>
          <a:blip r:embed="rId3"/>
          <a:stretch>
            <a:fillRect/>
          </a:stretch>
        </p:blipFill>
        <p:spPr>
          <a:xfrm>
            <a:off x="1057935" y="3561596"/>
            <a:ext cx="1436274" cy="1869184"/>
          </a:xfrm>
          <a:prstGeom prst="rect">
            <a:avLst/>
          </a:prstGeom>
        </p:spPr>
      </p:pic>
      <p:pic>
        <p:nvPicPr>
          <p:cNvPr id="3" name="Picture 2" descr="Where Discovery Creates Hope - University of Minnesota">
            <a:extLst>
              <a:ext uri="{FF2B5EF4-FFF2-40B4-BE49-F238E27FC236}">
                <a16:creationId xmlns:a16="http://schemas.microsoft.com/office/drawing/2014/main" id="{AB22DC9B-E9E7-F627-41AB-FBAF3054FF44}"/>
              </a:ext>
            </a:extLst>
          </p:cNvPr>
          <p:cNvPicPr>
            <a:picLocks noChangeAspect="1"/>
          </p:cNvPicPr>
          <p:nvPr/>
        </p:nvPicPr>
        <p:blipFill>
          <a:blip r:embed="rId4"/>
          <a:stretch>
            <a:fillRect/>
          </a:stretch>
        </p:blipFill>
        <p:spPr>
          <a:xfrm>
            <a:off x="6411961" y="1144708"/>
            <a:ext cx="1856810" cy="1808354"/>
          </a:xfrm>
          <a:prstGeom prst="rect">
            <a:avLst/>
          </a:prstGeom>
        </p:spPr>
      </p:pic>
      <p:pic>
        <p:nvPicPr>
          <p:cNvPr id="5" name="Picture 4" descr="Chunhui (Rita) Du">
            <a:extLst>
              <a:ext uri="{FF2B5EF4-FFF2-40B4-BE49-F238E27FC236}">
                <a16:creationId xmlns:a16="http://schemas.microsoft.com/office/drawing/2014/main" id="{9FE2A51E-A85A-B71F-8ED9-27A7ECAAF4DA}"/>
              </a:ext>
            </a:extLst>
          </p:cNvPr>
          <p:cNvPicPr>
            <a:picLocks noChangeAspect="1"/>
          </p:cNvPicPr>
          <p:nvPr/>
        </p:nvPicPr>
        <p:blipFill>
          <a:blip r:embed="rId5"/>
          <a:stretch>
            <a:fillRect/>
          </a:stretch>
        </p:blipFill>
        <p:spPr>
          <a:xfrm>
            <a:off x="3001002" y="1157489"/>
            <a:ext cx="1342104" cy="1805935"/>
          </a:xfrm>
          <a:prstGeom prst="rect">
            <a:avLst/>
          </a:prstGeom>
        </p:spPr>
      </p:pic>
      <p:sp>
        <p:nvSpPr>
          <p:cNvPr id="7" name="TextBox 6">
            <a:extLst>
              <a:ext uri="{FF2B5EF4-FFF2-40B4-BE49-F238E27FC236}">
                <a16:creationId xmlns:a16="http://schemas.microsoft.com/office/drawing/2014/main" id="{EFB36162-2811-CCDF-9213-EF1E41E0E35A}"/>
              </a:ext>
            </a:extLst>
          </p:cNvPr>
          <p:cNvSpPr txBox="1"/>
          <p:nvPr/>
        </p:nvSpPr>
        <p:spPr>
          <a:xfrm>
            <a:off x="1039489" y="5478200"/>
            <a:ext cx="1538749"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Arial"/>
              </a:rPr>
              <a:t>Prabha </a:t>
            </a:r>
            <a:r>
              <a:rPr lang="en-US" sz="1000" dirty="0" err="1">
                <a:cs typeface="Arial"/>
              </a:rPr>
              <a:t>Padukka</a:t>
            </a:r>
            <a:r>
              <a:rPr lang="en-US" sz="1000" dirty="0">
                <a:cs typeface="Arial"/>
              </a:rPr>
              <a:t> Academic Professional</a:t>
            </a:r>
          </a:p>
          <a:p>
            <a:r>
              <a:rPr lang="en-US" sz="1000" dirty="0">
                <a:cs typeface="Arial"/>
              </a:rPr>
              <a:t>Aug 2023 </a:t>
            </a:r>
            <a:endParaRPr lang="en-US" dirty="0"/>
          </a:p>
        </p:txBody>
      </p:sp>
      <p:sp>
        <p:nvSpPr>
          <p:cNvPr id="8" name="TextBox 7">
            <a:extLst>
              <a:ext uri="{FF2B5EF4-FFF2-40B4-BE49-F238E27FC236}">
                <a16:creationId xmlns:a16="http://schemas.microsoft.com/office/drawing/2014/main" id="{AE14A7DA-DC36-F917-8B96-329F149EA8EE}"/>
              </a:ext>
            </a:extLst>
          </p:cNvPr>
          <p:cNvSpPr txBox="1"/>
          <p:nvPr/>
        </p:nvSpPr>
        <p:spPr>
          <a:xfrm>
            <a:off x="6648292" y="2951271"/>
            <a:ext cx="134210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Arial"/>
              </a:rPr>
              <a:t>Audrey </a:t>
            </a:r>
            <a:r>
              <a:rPr lang="en-US" sz="1000" dirty="0" err="1">
                <a:cs typeface="Arial"/>
              </a:rPr>
              <a:t>Sederberg</a:t>
            </a:r>
            <a:r>
              <a:rPr lang="en-US" sz="1000" dirty="0">
                <a:cs typeface="Arial"/>
              </a:rPr>
              <a:t> </a:t>
            </a:r>
            <a:endParaRPr lang="en-US" dirty="0">
              <a:cs typeface="Arial"/>
            </a:endParaRPr>
          </a:p>
          <a:p>
            <a:r>
              <a:rPr lang="en-US" sz="1000" dirty="0">
                <a:cs typeface="Arial"/>
              </a:rPr>
              <a:t>Assistant Professor</a:t>
            </a:r>
          </a:p>
          <a:p>
            <a:r>
              <a:rPr lang="en-US" sz="1000" dirty="0">
                <a:cs typeface="Arial"/>
              </a:rPr>
              <a:t>Aug 2023</a:t>
            </a:r>
          </a:p>
        </p:txBody>
      </p:sp>
      <p:sp>
        <p:nvSpPr>
          <p:cNvPr id="9" name="TextBox 8">
            <a:extLst>
              <a:ext uri="{FF2B5EF4-FFF2-40B4-BE49-F238E27FC236}">
                <a16:creationId xmlns:a16="http://schemas.microsoft.com/office/drawing/2014/main" id="{78DD36D8-0BD1-2098-1ECF-7B52EB8A0F45}"/>
              </a:ext>
            </a:extLst>
          </p:cNvPr>
          <p:cNvSpPr txBox="1"/>
          <p:nvPr/>
        </p:nvSpPr>
        <p:spPr>
          <a:xfrm>
            <a:off x="3004408" y="2939711"/>
            <a:ext cx="134210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Arial"/>
              </a:rPr>
              <a:t>Chunhui Du</a:t>
            </a:r>
          </a:p>
          <a:p>
            <a:r>
              <a:rPr lang="en-US" sz="1000" dirty="0">
                <a:cs typeface="Arial"/>
              </a:rPr>
              <a:t>Assistant Professor</a:t>
            </a:r>
          </a:p>
          <a:p>
            <a:r>
              <a:rPr lang="en-US" sz="1000" dirty="0">
                <a:cs typeface="Arial"/>
              </a:rPr>
              <a:t>Jul 2023</a:t>
            </a:r>
          </a:p>
        </p:txBody>
      </p:sp>
      <p:pic>
        <p:nvPicPr>
          <p:cNvPr id="10" name="Picture 9" descr="A person smiling for a picture&#10;&#10;Description automatically generated">
            <a:extLst>
              <a:ext uri="{FF2B5EF4-FFF2-40B4-BE49-F238E27FC236}">
                <a16:creationId xmlns:a16="http://schemas.microsoft.com/office/drawing/2014/main" id="{D24968E9-42AD-58C4-E072-2C6FBEB75E6E}"/>
              </a:ext>
            </a:extLst>
          </p:cNvPr>
          <p:cNvPicPr>
            <a:picLocks noChangeAspect="1"/>
          </p:cNvPicPr>
          <p:nvPr/>
        </p:nvPicPr>
        <p:blipFill>
          <a:blip r:embed="rId6"/>
          <a:stretch>
            <a:fillRect/>
          </a:stretch>
        </p:blipFill>
        <p:spPr>
          <a:xfrm>
            <a:off x="4754983" y="1181432"/>
            <a:ext cx="1392713" cy="1805935"/>
          </a:xfrm>
          <a:prstGeom prst="rect">
            <a:avLst/>
          </a:prstGeom>
        </p:spPr>
      </p:pic>
      <p:sp>
        <p:nvSpPr>
          <p:cNvPr id="11" name="TextBox 10">
            <a:extLst>
              <a:ext uri="{FF2B5EF4-FFF2-40B4-BE49-F238E27FC236}">
                <a16:creationId xmlns:a16="http://schemas.microsoft.com/office/drawing/2014/main" id="{21C5D6B2-3F34-13BF-EF64-B8A622C409D8}"/>
              </a:ext>
            </a:extLst>
          </p:cNvPr>
          <p:cNvSpPr txBox="1"/>
          <p:nvPr/>
        </p:nvSpPr>
        <p:spPr>
          <a:xfrm>
            <a:off x="4770892" y="2993322"/>
            <a:ext cx="131752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cs typeface="Arial"/>
              </a:rPr>
              <a:t>Hailong</a:t>
            </a:r>
            <a:r>
              <a:rPr lang="en-US" sz="1000" dirty="0">
                <a:cs typeface="Arial"/>
              </a:rPr>
              <a:t> Wang</a:t>
            </a:r>
          </a:p>
          <a:p>
            <a:r>
              <a:rPr lang="en-US" sz="1000" dirty="0">
                <a:cs typeface="Arial"/>
              </a:rPr>
              <a:t>Assistant Professor</a:t>
            </a:r>
          </a:p>
          <a:p>
            <a:r>
              <a:rPr lang="en-US" sz="1000" dirty="0">
                <a:cs typeface="Arial"/>
              </a:rPr>
              <a:t>Jul 2023</a:t>
            </a:r>
          </a:p>
        </p:txBody>
      </p:sp>
      <p:pic>
        <p:nvPicPr>
          <p:cNvPr id="12" name="Picture 11" descr="https://physics.aps.org/assets/8aac7d8c-94d5-47be-86b9-aa99fb6d44b1">
            <a:extLst>
              <a:ext uri="{FF2B5EF4-FFF2-40B4-BE49-F238E27FC236}">
                <a16:creationId xmlns:a16="http://schemas.microsoft.com/office/drawing/2014/main" id="{D5769365-E745-B5AD-DCA4-954B15B05BEE}"/>
              </a:ext>
            </a:extLst>
          </p:cNvPr>
          <p:cNvPicPr>
            <a:picLocks noChangeAspect="1"/>
          </p:cNvPicPr>
          <p:nvPr/>
        </p:nvPicPr>
        <p:blipFill>
          <a:blip r:embed="rId7"/>
          <a:stretch>
            <a:fillRect/>
          </a:stretch>
        </p:blipFill>
        <p:spPr>
          <a:xfrm>
            <a:off x="3003034" y="3587390"/>
            <a:ext cx="1436274" cy="1920209"/>
          </a:xfrm>
          <a:prstGeom prst="rect">
            <a:avLst/>
          </a:prstGeom>
        </p:spPr>
      </p:pic>
      <p:pic>
        <p:nvPicPr>
          <p:cNvPr id="14" name="Picture 13" descr="Wen">
            <a:extLst>
              <a:ext uri="{FF2B5EF4-FFF2-40B4-BE49-F238E27FC236}">
                <a16:creationId xmlns:a16="http://schemas.microsoft.com/office/drawing/2014/main" id="{FB15F46A-7B1A-DD42-0B42-36A1CECC25AD}"/>
              </a:ext>
            </a:extLst>
          </p:cNvPr>
          <p:cNvPicPr>
            <a:picLocks noChangeAspect="1"/>
          </p:cNvPicPr>
          <p:nvPr/>
        </p:nvPicPr>
        <p:blipFill rotWithShape="1">
          <a:blip r:embed="rId8"/>
          <a:srcRect t="-1" b="13870"/>
          <a:stretch/>
        </p:blipFill>
        <p:spPr>
          <a:xfrm>
            <a:off x="4649529" y="3630705"/>
            <a:ext cx="1676699" cy="1805935"/>
          </a:xfrm>
          <a:prstGeom prst="rect">
            <a:avLst/>
          </a:prstGeom>
        </p:spPr>
      </p:pic>
      <p:sp>
        <p:nvSpPr>
          <p:cNvPr id="17" name="TextBox 16">
            <a:extLst>
              <a:ext uri="{FF2B5EF4-FFF2-40B4-BE49-F238E27FC236}">
                <a16:creationId xmlns:a16="http://schemas.microsoft.com/office/drawing/2014/main" id="{17C7B7C8-68E5-73B6-D33D-BE2B0FF785D5}"/>
              </a:ext>
            </a:extLst>
          </p:cNvPr>
          <p:cNvSpPr txBox="1"/>
          <p:nvPr/>
        </p:nvSpPr>
        <p:spPr>
          <a:xfrm>
            <a:off x="3067392" y="5507599"/>
            <a:ext cx="131138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cs typeface="Arial"/>
              </a:rPr>
              <a:t>Itamar</a:t>
            </a:r>
            <a:r>
              <a:rPr lang="en-US" sz="1000" dirty="0">
                <a:cs typeface="Arial"/>
              </a:rPr>
              <a:t> </a:t>
            </a:r>
            <a:r>
              <a:rPr lang="en-US" sz="1000" dirty="0" err="1">
                <a:cs typeface="Arial"/>
              </a:rPr>
              <a:t>Kolvin</a:t>
            </a:r>
            <a:r>
              <a:rPr lang="en-US" sz="1000" dirty="0">
                <a:cs typeface="Arial"/>
              </a:rPr>
              <a:t> </a:t>
            </a:r>
          </a:p>
          <a:p>
            <a:r>
              <a:rPr lang="en-US" sz="1000" dirty="0">
                <a:cs typeface="Arial"/>
              </a:rPr>
              <a:t>Assistant Professor</a:t>
            </a:r>
          </a:p>
          <a:p>
            <a:r>
              <a:rPr lang="en-US" sz="1000" dirty="0">
                <a:cs typeface="Arial"/>
              </a:rPr>
              <a:t>Nov 2023</a:t>
            </a:r>
          </a:p>
        </p:txBody>
      </p:sp>
      <p:sp>
        <p:nvSpPr>
          <p:cNvPr id="18" name="TextBox 17">
            <a:extLst>
              <a:ext uri="{FF2B5EF4-FFF2-40B4-BE49-F238E27FC236}">
                <a16:creationId xmlns:a16="http://schemas.microsoft.com/office/drawing/2014/main" id="{E465C680-FCD2-E63A-E356-9771B873BEF1}"/>
              </a:ext>
            </a:extLst>
          </p:cNvPr>
          <p:cNvSpPr txBox="1"/>
          <p:nvPr/>
        </p:nvSpPr>
        <p:spPr>
          <a:xfrm>
            <a:off x="1014499" y="2953062"/>
            <a:ext cx="128679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Arial"/>
              </a:rPr>
              <a:t>Surabhi Sachdev</a:t>
            </a:r>
          </a:p>
          <a:p>
            <a:r>
              <a:rPr lang="en-US" sz="1000" dirty="0">
                <a:cs typeface="Arial"/>
              </a:rPr>
              <a:t>Assistant Professor</a:t>
            </a:r>
          </a:p>
          <a:p>
            <a:r>
              <a:rPr lang="en-US" sz="1000" dirty="0">
                <a:cs typeface="Arial"/>
              </a:rPr>
              <a:t>Nov 2022</a:t>
            </a:r>
          </a:p>
        </p:txBody>
      </p:sp>
      <p:sp>
        <p:nvSpPr>
          <p:cNvPr id="19" name="TextBox 18">
            <a:extLst>
              <a:ext uri="{FF2B5EF4-FFF2-40B4-BE49-F238E27FC236}">
                <a16:creationId xmlns:a16="http://schemas.microsoft.com/office/drawing/2014/main" id="{62909865-73BF-172D-4DFB-A3A259E38D71}"/>
              </a:ext>
            </a:extLst>
          </p:cNvPr>
          <p:cNvSpPr txBox="1"/>
          <p:nvPr/>
        </p:nvSpPr>
        <p:spPr>
          <a:xfrm>
            <a:off x="4879357" y="5490871"/>
            <a:ext cx="153260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err="1">
                <a:cs typeface="Arial"/>
              </a:rPr>
              <a:t>Xueda</a:t>
            </a:r>
            <a:r>
              <a:rPr lang="en-US" sz="1000" dirty="0">
                <a:cs typeface="Arial"/>
              </a:rPr>
              <a:t> Wen</a:t>
            </a:r>
          </a:p>
          <a:p>
            <a:r>
              <a:rPr lang="en-US" sz="1000" dirty="0">
                <a:cs typeface="Arial"/>
              </a:rPr>
              <a:t>Assistant Professor</a:t>
            </a:r>
          </a:p>
          <a:p>
            <a:r>
              <a:rPr lang="en-US" sz="1000" dirty="0">
                <a:cs typeface="Arial"/>
              </a:rPr>
              <a:t>Jan 2024</a:t>
            </a:r>
          </a:p>
        </p:txBody>
      </p:sp>
      <p:sp>
        <p:nvSpPr>
          <p:cNvPr id="22" name="TextBox 21">
            <a:extLst>
              <a:ext uri="{FF2B5EF4-FFF2-40B4-BE49-F238E27FC236}">
                <a16:creationId xmlns:a16="http://schemas.microsoft.com/office/drawing/2014/main" id="{255F5CF6-226A-99E7-72B6-42212B339BC6}"/>
              </a:ext>
            </a:extLst>
          </p:cNvPr>
          <p:cNvSpPr txBox="1"/>
          <p:nvPr/>
        </p:nvSpPr>
        <p:spPr>
          <a:xfrm>
            <a:off x="6672873" y="5462921"/>
            <a:ext cx="131752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Arial"/>
              </a:rPr>
              <a:t>Zhu-Xi Luo</a:t>
            </a:r>
          </a:p>
          <a:p>
            <a:r>
              <a:rPr lang="en-US" sz="1000" dirty="0">
                <a:cs typeface="Arial"/>
              </a:rPr>
              <a:t>Assistant Professor</a:t>
            </a:r>
          </a:p>
          <a:p>
            <a:r>
              <a:rPr lang="en-US" sz="1000" dirty="0">
                <a:cs typeface="Arial"/>
              </a:rPr>
              <a:t>Aug 2024</a:t>
            </a:r>
          </a:p>
        </p:txBody>
      </p:sp>
      <p:pic>
        <p:nvPicPr>
          <p:cNvPr id="23" name="Picture 22" descr="A person with long hair in a striped shirt&#10;&#10;Description automatically generated">
            <a:extLst>
              <a:ext uri="{FF2B5EF4-FFF2-40B4-BE49-F238E27FC236}">
                <a16:creationId xmlns:a16="http://schemas.microsoft.com/office/drawing/2014/main" id="{163BA494-A51C-F026-CCDA-DA7A425A7387}"/>
              </a:ext>
            </a:extLst>
          </p:cNvPr>
          <p:cNvPicPr>
            <a:picLocks noChangeAspect="1"/>
          </p:cNvPicPr>
          <p:nvPr/>
        </p:nvPicPr>
        <p:blipFill>
          <a:blip r:embed="rId9"/>
          <a:stretch>
            <a:fillRect/>
          </a:stretch>
        </p:blipFill>
        <p:spPr>
          <a:xfrm>
            <a:off x="6502082" y="3561596"/>
            <a:ext cx="1538433" cy="1805935"/>
          </a:xfrm>
          <a:prstGeom prst="rect">
            <a:avLst/>
          </a:prstGeom>
        </p:spPr>
      </p:pic>
      <p:pic>
        <p:nvPicPr>
          <p:cNvPr id="24" name="Picture 23" descr="A person smiling at the camera&#10;&#10;Description automatically generated">
            <a:extLst>
              <a:ext uri="{FF2B5EF4-FFF2-40B4-BE49-F238E27FC236}">
                <a16:creationId xmlns:a16="http://schemas.microsoft.com/office/drawing/2014/main" id="{90A1868C-B968-80F2-45EB-A0ACFDFE4629}"/>
              </a:ext>
            </a:extLst>
          </p:cNvPr>
          <p:cNvPicPr>
            <a:picLocks noChangeAspect="1"/>
          </p:cNvPicPr>
          <p:nvPr/>
        </p:nvPicPr>
        <p:blipFill rotWithShape="1">
          <a:blip r:embed="rId10"/>
          <a:srcRect t="11162" b="6982"/>
          <a:stretch/>
        </p:blipFill>
        <p:spPr>
          <a:xfrm>
            <a:off x="937102" y="1189407"/>
            <a:ext cx="1702724" cy="1838087"/>
          </a:xfrm>
          <a:prstGeom prst="rect">
            <a:avLst/>
          </a:prstGeom>
        </p:spPr>
      </p:pic>
    </p:spTree>
    <p:extLst>
      <p:ext uri="{BB962C8B-B14F-4D97-AF65-F5344CB8AC3E}">
        <p14:creationId xmlns:p14="http://schemas.microsoft.com/office/powerpoint/2010/main" val="1592965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2C367-BA11-D241-99C4-0781C774F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501" y="1759649"/>
            <a:ext cx="2859066" cy="1241211"/>
          </a:xfrm>
          <a:prstGeom prst="rect">
            <a:avLst/>
          </a:prstGeom>
        </p:spPr>
      </p:pic>
      <p:pic>
        <p:nvPicPr>
          <p:cNvPr id="5" name="Picture 4">
            <a:extLst>
              <a:ext uri="{FF2B5EF4-FFF2-40B4-BE49-F238E27FC236}">
                <a16:creationId xmlns:a16="http://schemas.microsoft.com/office/drawing/2014/main" id="{CE97811C-8D7C-9D4E-9FA5-7DA781346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438" y="4631703"/>
            <a:ext cx="3279868" cy="1089506"/>
          </a:xfrm>
          <a:prstGeom prst="rect">
            <a:avLst/>
          </a:prstGeom>
        </p:spPr>
      </p:pic>
      <p:grpSp>
        <p:nvGrpSpPr>
          <p:cNvPr id="12" name="Group 11">
            <a:extLst>
              <a:ext uri="{FF2B5EF4-FFF2-40B4-BE49-F238E27FC236}">
                <a16:creationId xmlns:a16="http://schemas.microsoft.com/office/drawing/2014/main" id="{DCD8BD66-687B-204D-8FF5-9B1E2BF34C3E}"/>
              </a:ext>
            </a:extLst>
          </p:cNvPr>
          <p:cNvGrpSpPr/>
          <p:nvPr/>
        </p:nvGrpSpPr>
        <p:grpSpPr>
          <a:xfrm>
            <a:off x="5279932" y="3176796"/>
            <a:ext cx="2949809" cy="1278971"/>
            <a:chOff x="6050166" y="4314970"/>
            <a:chExt cx="4916030" cy="2250424"/>
          </a:xfrm>
        </p:grpSpPr>
        <p:pic>
          <p:nvPicPr>
            <p:cNvPr id="9" name="Picture 8">
              <a:extLst>
                <a:ext uri="{FF2B5EF4-FFF2-40B4-BE49-F238E27FC236}">
                  <a16:creationId xmlns:a16="http://schemas.microsoft.com/office/drawing/2014/main" id="{5607437F-7863-2443-A2FC-5FBBDEC7E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3039" y="4314970"/>
              <a:ext cx="3492500" cy="520700"/>
            </a:xfrm>
            <a:prstGeom prst="rect">
              <a:avLst/>
            </a:prstGeom>
          </p:spPr>
        </p:pic>
        <p:pic>
          <p:nvPicPr>
            <p:cNvPr id="11" name="Picture 10">
              <a:extLst>
                <a:ext uri="{FF2B5EF4-FFF2-40B4-BE49-F238E27FC236}">
                  <a16:creationId xmlns:a16="http://schemas.microsoft.com/office/drawing/2014/main" id="{4836E9F4-AEE8-4649-A08B-9800B8F1C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0166" y="4744927"/>
              <a:ext cx="4916030" cy="1820467"/>
            </a:xfrm>
            <a:prstGeom prst="rect">
              <a:avLst/>
            </a:prstGeom>
          </p:spPr>
        </p:pic>
      </p:grpSp>
      <p:pic>
        <p:nvPicPr>
          <p:cNvPr id="17" name="Picture 16">
            <a:extLst>
              <a:ext uri="{FF2B5EF4-FFF2-40B4-BE49-F238E27FC236}">
                <a16:creationId xmlns:a16="http://schemas.microsoft.com/office/drawing/2014/main" id="{98E2E003-B01F-844B-A6BD-2521DF51F9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703" y="2298592"/>
            <a:ext cx="5000625" cy="2505075"/>
          </a:xfrm>
          <a:prstGeom prst="rect">
            <a:avLst/>
          </a:prstGeom>
        </p:spPr>
      </p:pic>
      <p:sp>
        <p:nvSpPr>
          <p:cNvPr id="18" name="Rectangle 17">
            <a:extLst>
              <a:ext uri="{FF2B5EF4-FFF2-40B4-BE49-F238E27FC236}">
                <a16:creationId xmlns:a16="http://schemas.microsoft.com/office/drawing/2014/main" id="{1242BA01-FFA0-9543-BEE6-E27FACC22157}"/>
              </a:ext>
            </a:extLst>
          </p:cNvPr>
          <p:cNvSpPr/>
          <p:nvPr/>
        </p:nvSpPr>
        <p:spPr>
          <a:xfrm>
            <a:off x="2123722" y="4803667"/>
            <a:ext cx="2993192" cy="300082"/>
          </a:xfrm>
          <a:prstGeom prst="rect">
            <a:avLst/>
          </a:prstGeom>
        </p:spPr>
        <p:txBody>
          <a:bodyPr wrap="none">
            <a:spAutoFit/>
          </a:bodyPr>
          <a:lstStyle/>
          <a:p>
            <a:r>
              <a:rPr lang="en-US" sz="1350" dirty="0"/>
              <a:t>From the Xtreme Astrophysics group</a:t>
            </a:r>
          </a:p>
        </p:txBody>
      </p:sp>
      <p:sp>
        <p:nvSpPr>
          <p:cNvPr id="19" name="Title 1">
            <a:extLst>
              <a:ext uri="{FF2B5EF4-FFF2-40B4-BE49-F238E27FC236}">
                <a16:creationId xmlns:a16="http://schemas.microsoft.com/office/drawing/2014/main" id="{66F7D9C7-F001-F44C-AD9C-86EECD5CFE5E}"/>
              </a:ext>
            </a:extLst>
          </p:cNvPr>
          <p:cNvSpPr txBox="1">
            <a:spLocks/>
          </p:cNvSpPr>
          <p:nvPr/>
        </p:nvSpPr>
        <p:spPr>
          <a:xfrm>
            <a:off x="392115" y="1181965"/>
            <a:ext cx="8559191" cy="639166"/>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Sharper Black Hole Images with ML Algorithms</a:t>
            </a:r>
          </a:p>
        </p:txBody>
      </p:sp>
      <p:sp>
        <p:nvSpPr>
          <p:cNvPr id="10" name="Title 3">
            <a:extLst>
              <a:ext uri="{FF2B5EF4-FFF2-40B4-BE49-F238E27FC236}">
                <a16:creationId xmlns:a16="http://schemas.microsoft.com/office/drawing/2014/main" id="{5FA785F1-F76A-ED40-88AF-F5E7571CB863}"/>
              </a:ext>
            </a:extLst>
          </p:cNvPr>
          <p:cNvSpPr txBox="1">
            <a:spLocks/>
          </p:cNvSpPr>
          <p:nvPr/>
        </p:nvSpPr>
        <p:spPr>
          <a:xfrm>
            <a:off x="378806" y="261401"/>
            <a:ext cx="8572500" cy="1014761"/>
          </a:xfrm>
          <a:prstGeom prst="rect">
            <a:avLst/>
          </a:prstGeom>
        </p:spPr>
        <p:txBody>
          <a:bodyPr/>
          <a:lstStyle>
            <a:lvl1pPr algn="l" defTabSz="342900" rtl="0" eaLnBrk="1" latinLnBrk="0" hangingPunct="1">
              <a:spcBef>
                <a:spcPct val="0"/>
              </a:spcBef>
              <a:buNone/>
              <a:defRPr sz="3600" b="1" kern="1200">
                <a:solidFill>
                  <a:srgbClr val="857437"/>
                </a:solidFill>
                <a:latin typeface="+mj-lt"/>
                <a:ea typeface="+mj-ea"/>
                <a:cs typeface="+mj-cs"/>
              </a:defRPr>
            </a:lvl1pPr>
          </a:lstStyle>
          <a:p>
            <a:r>
              <a:rPr lang="en-US" sz="2400" dirty="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In the News: Skinny Donuts</a:t>
            </a:r>
          </a:p>
        </p:txBody>
      </p:sp>
    </p:spTree>
    <p:extLst>
      <p:ext uri="{BB962C8B-B14F-4D97-AF65-F5344CB8AC3E}">
        <p14:creationId xmlns:p14="http://schemas.microsoft.com/office/powerpoint/2010/main" val="1741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collage of people smiling&#10;&#10;Description automatically generated">
            <a:extLst>
              <a:ext uri="{FF2B5EF4-FFF2-40B4-BE49-F238E27FC236}">
                <a16:creationId xmlns:a16="http://schemas.microsoft.com/office/drawing/2014/main" id="{DBCD6A60-541C-0FA3-38C4-2C4A9B2D35FC}"/>
              </a:ext>
            </a:extLst>
          </p:cNvPr>
          <p:cNvPicPr>
            <a:picLocks noGrp="1" noChangeAspect="1"/>
          </p:cNvPicPr>
          <p:nvPr>
            <p:ph idx="1"/>
          </p:nvPr>
        </p:nvPicPr>
        <p:blipFill>
          <a:blip r:embed="rId3"/>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184150"/>
            <a:ext cx="8572500" cy="1014413"/>
          </a:xfrm>
          <a:prstGeom prst="rect">
            <a:avLst/>
          </a:prstGeom>
        </p:spPr>
        <p:txBody>
          <a:bodyPr/>
          <a:lstStyle/>
          <a:p>
            <a:r>
              <a:rPr lang="en-US" sz="240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Faculty Awards</a:t>
            </a:r>
          </a:p>
        </p:txBody>
      </p:sp>
      <p:pic>
        <p:nvPicPr>
          <p:cNvPr id="16" name="Picture 15" descr="Cottrell Scholars Win 2023 SEED Awards for Research in Physics, Astronomy&#10;">
            <a:extLst>
              <a:ext uri="{FF2B5EF4-FFF2-40B4-BE49-F238E27FC236}">
                <a16:creationId xmlns:a16="http://schemas.microsoft.com/office/drawing/2014/main" id="{292E8641-0807-6444-9984-DA23CC8DAD98}"/>
              </a:ext>
            </a:extLst>
          </p:cNvPr>
          <p:cNvPicPr>
            <a:picLocks noChangeAspect="1"/>
          </p:cNvPicPr>
          <p:nvPr/>
        </p:nvPicPr>
        <p:blipFill>
          <a:blip r:embed="rId3"/>
          <a:stretch>
            <a:fillRect/>
          </a:stretch>
        </p:blipFill>
        <p:spPr>
          <a:xfrm>
            <a:off x="1115492" y="1534151"/>
            <a:ext cx="4117040" cy="2315517"/>
          </a:xfrm>
          <a:prstGeom prst="rect">
            <a:avLst/>
          </a:prstGeom>
        </p:spPr>
      </p:pic>
      <p:sp>
        <p:nvSpPr>
          <p:cNvPr id="18" name="TextBox 17">
            <a:extLst>
              <a:ext uri="{FF2B5EF4-FFF2-40B4-BE49-F238E27FC236}">
                <a16:creationId xmlns:a16="http://schemas.microsoft.com/office/drawing/2014/main" id="{96D57FC1-2FA0-7637-CF6C-F95F7E1348B6}"/>
              </a:ext>
            </a:extLst>
          </p:cNvPr>
          <p:cNvSpPr txBox="1"/>
          <p:nvPr/>
        </p:nvSpPr>
        <p:spPr>
          <a:xfrm>
            <a:off x="5289062" y="2228671"/>
            <a:ext cx="3569188" cy="1200329"/>
          </a:xfrm>
          <a:prstGeom prst="rect">
            <a:avLst/>
          </a:prstGeom>
          <a:noFill/>
        </p:spPr>
        <p:txBody>
          <a:bodyPr wrap="square" lIns="91440" tIns="45720" rIns="91440" bIns="45720" anchor="t">
            <a:spAutoFit/>
          </a:bodyPr>
          <a:lstStyle/>
          <a:p>
            <a:r>
              <a:rPr lang="en-US" b="1" dirty="0"/>
              <a:t>Tamara </a:t>
            </a:r>
            <a:r>
              <a:rPr lang="en-US" b="1" dirty="0" err="1"/>
              <a:t>Bogdanovic</a:t>
            </a:r>
            <a:endParaRPr lang="en-US" dirty="0">
              <a:cs typeface="Arial"/>
            </a:endParaRPr>
          </a:p>
          <a:p>
            <a:r>
              <a:rPr lang="en-US" dirty="0"/>
              <a:t>Received a Cottrell Scholar 2023 SEED Award for Research in Astrophysics</a:t>
            </a:r>
            <a:endParaRPr lang="en-US" dirty="0">
              <a:cs typeface="Arial"/>
            </a:endParaRPr>
          </a:p>
        </p:txBody>
      </p:sp>
      <p:sp>
        <p:nvSpPr>
          <p:cNvPr id="8" name="TextBox 7">
            <a:extLst>
              <a:ext uri="{FF2B5EF4-FFF2-40B4-BE49-F238E27FC236}">
                <a16:creationId xmlns:a16="http://schemas.microsoft.com/office/drawing/2014/main" id="{7E216563-16D5-354E-90F8-8DD1E57C144F}"/>
              </a:ext>
            </a:extLst>
          </p:cNvPr>
          <p:cNvSpPr txBox="1"/>
          <p:nvPr/>
        </p:nvSpPr>
        <p:spPr>
          <a:xfrm>
            <a:off x="3174012" y="4178143"/>
            <a:ext cx="3569188" cy="1754326"/>
          </a:xfrm>
          <a:prstGeom prst="rect">
            <a:avLst/>
          </a:prstGeom>
          <a:noFill/>
        </p:spPr>
        <p:txBody>
          <a:bodyPr wrap="square" lIns="91440" tIns="45720" rIns="91440" bIns="45720" anchor="t">
            <a:spAutoFit/>
          </a:bodyPr>
          <a:lstStyle/>
          <a:p>
            <a:r>
              <a:rPr lang="en-US" b="1" dirty="0"/>
              <a:t>Simon </a:t>
            </a:r>
            <a:r>
              <a:rPr lang="en-US" b="1" dirty="0" err="1"/>
              <a:t>Sponberg</a:t>
            </a:r>
            <a:endParaRPr lang="en-US" dirty="0"/>
          </a:p>
          <a:p>
            <a:r>
              <a:rPr lang="en-US" dirty="0"/>
              <a:t>Received the </a:t>
            </a:r>
            <a:r>
              <a:rPr lang="en-US" dirty="0" err="1"/>
              <a:t>Shurl</a:t>
            </a:r>
            <a:r>
              <a:rPr lang="en-US" dirty="0"/>
              <a:t> &amp; Kay </a:t>
            </a:r>
            <a:r>
              <a:rPr lang="en-US" dirty="0" err="1"/>
              <a:t>Curci</a:t>
            </a:r>
            <a:r>
              <a:rPr lang="en-US" dirty="0"/>
              <a:t> Foundation award to study the structure and dynamics of precise timing in insect motor control. </a:t>
            </a:r>
          </a:p>
        </p:txBody>
      </p:sp>
      <p:pic>
        <p:nvPicPr>
          <p:cNvPr id="9" name="Picture 8" descr="A person smiling at the camera&#10;&#10;Description automatically generated">
            <a:extLst>
              <a:ext uri="{FF2B5EF4-FFF2-40B4-BE49-F238E27FC236}">
                <a16:creationId xmlns:a16="http://schemas.microsoft.com/office/drawing/2014/main" id="{724B7630-8CE4-9B4D-A239-2F9612463B77}"/>
              </a:ext>
            </a:extLst>
          </p:cNvPr>
          <p:cNvPicPr>
            <a:picLocks noChangeAspect="1"/>
          </p:cNvPicPr>
          <p:nvPr/>
        </p:nvPicPr>
        <p:blipFill rotWithShape="1">
          <a:blip r:embed="rId4"/>
          <a:srcRect t="23258"/>
          <a:stretch/>
        </p:blipFill>
        <p:spPr>
          <a:xfrm>
            <a:off x="926029" y="3978659"/>
            <a:ext cx="2067814" cy="2115848"/>
          </a:xfrm>
          <a:prstGeom prst="rect">
            <a:avLst/>
          </a:prstGeom>
        </p:spPr>
      </p:pic>
    </p:spTree>
    <p:extLst>
      <p:ext uri="{BB962C8B-B14F-4D97-AF65-F5344CB8AC3E}">
        <p14:creationId xmlns:p14="http://schemas.microsoft.com/office/powerpoint/2010/main" val="191275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A collage of people smiling&#10;&#10;Description automatically generated">
            <a:extLst>
              <a:ext uri="{FF2B5EF4-FFF2-40B4-BE49-F238E27FC236}">
                <a16:creationId xmlns:a16="http://schemas.microsoft.com/office/drawing/2014/main" id="{DBCD6A60-541C-0FA3-38C4-2C4A9B2D35FC}"/>
              </a:ext>
            </a:extLst>
          </p:cNvPr>
          <p:cNvPicPr>
            <a:picLocks noGrp="1" noChangeAspect="1"/>
          </p:cNvPicPr>
          <p:nvPr>
            <p:ph idx="1"/>
          </p:nvPr>
        </p:nvPicPr>
        <p:blipFill>
          <a:blip r:embed="rId2"/>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184150"/>
            <a:ext cx="8572500" cy="1014413"/>
          </a:xfrm>
          <a:prstGeom prst="rect">
            <a:avLst/>
          </a:prstGeom>
        </p:spPr>
        <p:txBody>
          <a:bodyPr/>
          <a:lstStyle/>
          <a:p>
            <a:r>
              <a:rPr lang="en-US" sz="240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Faculty Awards</a:t>
            </a:r>
          </a:p>
        </p:txBody>
      </p:sp>
      <p:sp>
        <p:nvSpPr>
          <p:cNvPr id="2" name="TextBox 1">
            <a:extLst>
              <a:ext uri="{FF2B5EF4-FFF2-40B4-BE49-F238E27FC236}">
                <a16:creationId xmlns:a16="http://schemas.microsoft.com/office/drawing/2014/main" id="{F9929997-A152-0C49-BA92-ED57A7CD3877}"/>
              </a:ext>
            </a:extLst>
          </p:cNvPr>
          <p:cNvSpPr txBox="1"/>
          <p:nvPr/>
        </p:nvSpPr>
        <p:spPr>
          <a:xfrm>
            <a:off x="3156460" y="1919610"/>
            <a:ext cx="5606215" cy="3170099"/>
          </a:xfrm>
          <a:prstGeom prst="rect">
            <a:avLst/>
          </a:prstGeom>
          <a:noFill/>
        </p:spPr>
        <p:txBody>
          <a:bodyPr wrap="none" rtlCol="0">
            <a:spAutoFit/>
          </a:bodyPr>
          <a:lstStyle/>
          <a:p>
            <a:r>
              <a:rPr lang="en-US" sz="2000" b="1" dirty="0">
                <a:cs typeface="Times New Roman" panose="02020603050405020304" pitchFamily="18" charset="0"/>
              </a:rPr>
              <a:t>Jennifer Curtis </a:t>
            </a:r>
          </a:p>
          <a:p>
            <a:r>
              <a:rPr lang="en-US" sz="2000" dirty="0">
                <a:cs typeface="Times New Roman" panose="02020603050405020304" pitchFamily="18" charset="0"/>
              </a:rPr>
              <a:t>became the COS ADVANCE professor</a:t>
            </a:r>
          </a:p>
          <a:p>
            <a:endParaRPr lang="en-US" sz="2000" dirty="0">
              <a:cs typeface="Times New Roman" panose="02020603050405020304" pitchFamily="18" charset="0"/>
            </a:endParaRPr>
          </a:p>
          <a:p>
            <a:endParaRPr lang="en-US" sz="2000" dirty="0">
              <a:cs typeface="Times New Roman" panose="02020603050405020304" pitchFamily="18" charset="0"/>
            </a:endParaRPr>
          </a:p>
          <a:p>
            <a:endParaRPr lang="en-US" sz="2000" dirty="0">
              <a:cs typeface="Times New Roman" panose="02020603050405020304" pitchFamily="18" charset="0"/>
            </a:endParaRPr>
          </a:p>
          <a:p>
            <a:endParaRPr lang="en-US" sz="2000" b="1" dirty="0">
              <a:cs typeface="Times New Roman" panose="02020603050405020304" pitchFamily="18" charset="0"/>
            </a:endParaRPr>
          </a:p>
          <a:p>
            <a:endParaRPr lang="en-US" sz="2000" b="1" dirty="0">
              <a:cs typeface="Times New Roman" panose="02020603050405020304" pitchFamily="18" charset="0"/>
            </a:endParaRPr>
          </a:p>
          <a:p>
            <a:endParaRPr lang="en-US" sz="2000" b="1" dirty="0">
              <a:cs typeface="Times New Roman" panose="02020603050405020304" pitchFamily="18" charset="0"/>
            </a:endParaRPr>
          </a:p>
          <a:p>
            <a:r>
              <a:rPr lang="en-US" sz="2000" b="1" dirty="0" err="1">
                <a:cs typeface="Times New Roman" panose="02020603050405020304" pitchFamily="18" charset="0"/>
              </a:rPr>
              <a:t>Gongjie</a:t>
            </a:r>
            <a:r>
              <a:rPr lang="en-US" sz="2000" b="1" dirty="0">
                <a:cs typeface="Times New Roman" panose="02020603050405020304" pitchFamily="18" charset="0"/>
              </a:rPr>
              <a:t> Li</a:t>
            </a:r>
            <a:r>
              <a:rPr lang="en-US" sz="2000" dirty="0">
                <a:cs typeface="Times New Roman" panose="02020603050405020304" pitchFamily="18" charset="0"/>
              </a:rPr>
              <a:t> received the CTL/BP Junior Faculty </a:t>
            </a:r>
          </a:p>
          <a:p>
            <a:r>
              <a:rPr lang="en-US" sz="2000" dirty="0">
                <a:cs typeface="Times New Roman" panose="02020603050405020304" pitchFamily="18" charset="0"/>
              </a:rPr>
              <a:t>Teaching Excellence Award</a:t>
            </a:r>
          </a:p>
        </p:txBody>
      </p:sp>
      <p:pic>
        <p:nvPicPr>
          <p:cNvPr id="6" name="Picture 5" descr="https://physics.gatech.edu/sites/default/files/styles/profile__photo__240x180_/public/profile/photo/jen_photobooth1.png?itok=1uiW-Dd6">
            <a:extLst>
              <a:ext uri="{FF2B5EF4-FFF2-40B4-BE49-F238E27FC236}">
                <a16:creationId xmlns:a16="http://schemas.microsoft.com/office/drawing/2014/main" id="{D6683C63-C128-B345-973E-2141C13432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960" y="1198563"/>
            <a:ext cx="1763927" cy="2286000"/>
          </a:xfrm>
          <a:prstGeom prst="rect">
            <a:avLst/>
          </a:prstGeom>
          <a:noFill/>
          <a:ln>
            <a:noFill/>
          </a:ln>
        </p:spPr>
      </p:pic>
      <p:pic>
        <p:nvPicPr>
          <p:cNvPr id="7" name="Image" descr="Image">
            <a:extLst>
              <a:ext uri="{FF2B5EF4-FFF2-40B4-BE49-F238E27FC236}">
                <a16:creationId xmlns:a16="http://schemas.microsoft.com/office/drawing/2014/main" id="{B2D263E5-ACF0-2D4C-9FF1-00207419D35B}"/>
              </a:ext>
            </a:extLst>
          </p:cNvPr>
          <p:cNvPicPr>
            <a:picLocks noChangeAspect="1"/>
          </p:cNvPicPr>
          <p:nvPr/>
        </p:nvPicPr>
        <p:blipFill>
          <a:blip r:embed="rId4"/>
          <a:srcRect t="7692"/>
          <a:stretch>
            <a:fillRect/>
          </a:stretch>
        </p:blipFill>
        <p:spPr>
          <a:xfrm>
            <a:off x="1266959" y="3902865"/>
            <a:ext cx="1763927" cy="2168520"/>
          </a:xfrm>
          <a:prstGeom prst="rect">
            <a:avLst/>
          </a:prstGeom>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450316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974785" y="1247014"/>
            <a:ext cx="7883464" cy="4239386"/>
          </a:xfrm>
        </p:spPr>
        <p:txBody>
          <a:bodyPr/>
          <a:lstStyle/>
          <a:p>
            <a:r>
              <a:rPr lang="en-US" dirty="0">
                <a:solidFill>
                  <a:srgbClr val="003057"/>
                </a:solidFill>
              </a:rPr>
              <a:t>        	  </a:t>
            </a:r>
            <a:r>
              <a:rPr lang="en-US" b="1" dirty="0">
                <a:solidFill>
                  <a:srgbClr val="003057"/>
                </a:solidFill>
              </a:rPr>
              <a:t>Gary Longstreet</a:t>
            </a:r>
          </a:p>
          <a:p>
            <a:r>
              <a:rPr lang="en-US" dirty="0">
                <a:solidFill>
                  <a:srgbClr val="003057"/>
                </a:solidFill>
              </a:rPr>
              <a:t>		  Leadership in Action Award</a:t>
            </a:r>
          </a:p>
          <a:p>
            <a:r>
              <a:rPr lang="en-US" dirty="0">
                <a:solidFill>
                  <a:srgbClr val="003057"/>
                </a:solidFill>
              </a:rPr>
              <a:t>          </a:t>
            </a:r>
          </a:p>
          <a:p>
            <a:r>
              <a:rPr lang="en-US" dirty="0">
                <a:solidFill>
                  <a:srgbClr val="003057"/>
                </a:solidFill>
              </a:rPr>
              <a:t>     </a:t>
            </a:r>
            <a:r>
              <a:rPr lang="en-US" b="1" dirty="0">
                <a:solidFill>
                  <a:srgbClr val="003057"/>
                </a:solidFill>
              </a:rPr>
              <a:t>Shaun Ashley</a:t>
            </a:r>
          </a:p>
          <a:p>
            <a:r>
              <a:rPr lang="en-US" dirty="0">
                <a:solidFill>
                  <a:srgbClr val="003057"/>
                </a:solidFill>
              </a:rPr>
              <a:t>     Nominated and accepted as member of the </a:t>
            </a:r>
          </a:p>
          <a:p>
            <a:r>
              <a:rPr lang="en-US" dirty="0">
                <a:solidFill>
                  <a:srgbClr val="003057"/>
                </a:solidFill>
              </a:rPr>
              <a:t>     College Staff Advisory Council</a:t>
            </a:r>
          </a:p>
          <a:p>
            <a:endParaRPr lang="en-US" dirty="0">
              <a:solidFill>
                <a:srgbClr val="003057"/>
              </a:solidFill>
            </a:endParaRPr>
          </a:p>
          <a:p>
            <a:r>
              <a:rPr lang="en-US" b="1" dirty="0" err="1">
                <a:solidFill>
                  <a:srgbClr val="003057"/>
                </a:solidFill>
              </a:rPr>
              <a:t>Mytrail</a:t>
            </a:r>
            <a:r>
              <a:rPr lang="en-US" b="1" dirty="0">
                <a:solidFill>
                  <a:srgbClr val="003057"/>
                </a:solidFill>
              </a:rPr>
              <a:t> Wright</a:t>
            </a:r>
          </a:p>
          <a:p>
            <a:r>
              <a:rPr lang="en-US" dirty="0">
                <a:solidFill>
                  <a:srgbClr val="003057"/>
                </a:solidFill>
              </a:rPr>
              <a:t>1 year Staff Service Award Anniversary</a:t>
            </a:r>
          </a:p>
          <a:p>
            <a:endParaRPr lang="en-US" dirty="0">
              <a:solidFill>
                <a:srgbClr val="003057"/>
              </a:solidFill>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240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Staff Recognition</a:t>
            </a:r>
          </a:p>
        </p:txBody>
      </p:sp>
    </p:spTree>
    <p:extLst>
      <p:ext uri="{BB962C8B-B14F-4D97-AF65-F5344CB8AC3E}">
        <p14:creationId xmlns:p14="http://schemas.microsoft.com/office/powerpoint/2010/main" val="25718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673525" y="1311215"/>
            <a:ext cx="6507949" cy="4166559"/>
          </a:xfrm>
        </p:spPr>
        <p:txBody>
          <a:bodyPr lIns="91440" tIns="45720" rIns="91440" bIns="45720" anchor="t"/>
          <a:lstStyle/>
          <a:p>
            <a:pPr marL="342900" indent="-342900">
              <a:buFont typeface="Arial" panose="020B0604020202020204" pitchFamily="34" charset="0"/>
              <a:buChar char="•"/>
            </a:pPr>
            <a:r>
              <a:rPr lang="en-US" dirty="0">
                <a:solidFill>
                  <a:srgbClr val="000000"/>
                </a:solidFill>
                <a:latin typeface="Roboto"/>
                <a:ea typeface="Roboto"/>
                <a:cs typeface="Roboto"/>
              </a:rPr>
              <a:t>New Astro Lab offering </a:t>
            </a: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dirty="0">
                <a:solidFill>
                  <a:srgbClr val="000000"/>
                </a:solidFill>
                <a:latin typeface="Roboto"/>
                <a:ea typeface="Roboto"/>
                <a:cs typeface="Roboto"/>
              </a:rPr>
              <a:t>New Advising Structure for Majors</a:t>
            </a:r>
          </a:p>
          <a:p>
            <a:pPr marL="342900" indent="-342900">
              <a:buFont typeface="Arial" panose="020B0604020202020204" pitchFamily="34" charset="0"/>
              <a:buChar char="•"/>
            </a:pPr>
            <a:r>
              <a:rPr lang="en-US" dirty="0">
                <a:solidFill>
                  <a:srgbClr val="000000"/>
                </a:solidFill>
                <a:latin typeface="Roboto"/>
                <a:ea typeface="Roboto"/>
                <a:cs typeface="Roboto"/>
              </a:rPr>
              <a:t>Intro Physics Merger</a:t>
            </a: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dirty="0">
                <a:solidFill>
                  <a:srgbClr val="000000"/>
                </a:solidFill>
                <a:latin typeface="Roboto"/>
                <a:ea typeface="Roboto"/>
                <a:cs typeface="Roboto"/>
              </a:rPr>
              <a:t>Advanced Lab Upgrade</a:t>
            </a:r>
          </a:p>
          <a:p>
            <a:pPr marL="342900" indent="-342900">
              <a:buFont typeface="Arial" panose="020B0604020202020204" pitchFamily="34" charset="0"/>
              <a:buChar char="•"/>
            </a:pPr>
            <a:endParaRPr lang="en-US" dirty="0">
              <a:solidFill>
                <a:srgbClr val="000000"/>
              </a:solidFill>
              <a:latin typeface="Roboto"/>
              <a:ea typeface="Roboto"/>
              <a:cs typeface="Roboto"/>
            </a:endParaRPr>
          </a:p>
          <a:p>
            <a:pPr marL="342900" indent="-342900">
              <a:buFont typeface="Arial" panose="020B0604020202020204" pitchFamily="34" charset="0"/>
              <a:buChar char="•"/>
            </a:pPr>
            <a:r>
              <a:rPr lang="en-US" dirty="0">
                <a:solidFill>
                  <a:srgbClr val="000000"/>
                </a:solidFill>
                <a:latin typeface="Roboto"/>
                <a:ea typeface="Roboto"/>
                <a:cs typeface="Roboto"/>
              </a:rPr>
              <a:t>Approaching 300 majors!</a:t>
            </a:r>
          </a:p>
          <a:p>
            <a:pPr marL="342900" indent="-342900">
              <a:buFont typeface="Arial" panose="020B0604020202020204" pitchFamily="34" charset="0"/>
              <a:buChar char="•"/>
            </a:pPr>
            <a:r>
              <a:rPr lang="en-US" dirty="0">
                <a:solidFill>
                  <a:srgbClr val="000000"/>
                </a:solidFill>
                <a:latin typeface="Roboto"/>
                <a:ea typeface="Roboto"/>
                <a:cs typeface="Roboto"/>
              </a:rPr>
              <a:t>Working on offering an astrophysics major and a quantum minor</a:t>
            </a:r>
          </a:p>
          <a:p>
            <a:pPr marL="342900" indent="-342900">
              <a:buFont typeface="Arial" panose="020B0604020202020204" pitchFamily="34" charset="0"/>
              <a:buChar char="•"/>
            </a:pPr>
            <a:r>
              <a:rPr lang="en-US" dirty="0">
                <a:solidFill>
                  <a:srgbClr val="000000"/>
                </a:solidFill>
                <a:latin typeface="Roboto"/>
                <a:ea typeface="Roboto"/>
                <a:cs typeface="Roboto"/>
              </a:rPr>
              <a:t>Successful graduate recruiting year</a:t>
            </a:r>
          </a:p>
          <a:p>
            <a:pPr marL="342900" indent="-342900">
              <a:buFont typeface="Arial" panose="020B0604020202020204" pitchFamily="34" charset="0"/>
              <a:buChar char="•"/>
            </a:pPr>
            <a:endParaRPr lang="en-US" dirty="0">
              <a:solidFill>
                <a:srgbClr val="000000"/>
              </a:solidFill>
              <a:latin typeface="Roboto"/>
              <a:ea typeface="Roboto"/>
              <a:cs typeface="Roboto"/>
            </a:endParaRPr>
          </a:p>
          <a:p>
            <a:pPr marL="342900" indent="-342900">
              <a:buFont typeface="Arial" panose="020B0604020202020204" pitchFamily="34" charset="0"/>
              <a:buChar char="•"/>
            </a:pPr>
            <a:endParaRPr lang="en-US"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endParaRPr lang="en-US" dirty="0">
              <a:solidFill>
                <a:srgbClr val="000000"/>
              </a:solidFill>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27013"/>
            <a:ext cx="8572500" cy="1014412"/>
          </a:xfrm>
          <a:prstGeom prst="rect">
            <a:avLst/>
          </a:prstGeom>
        </p:spPr>
        <p:txBody>
          <a:bodyPr/>
          <a:lstStyle/>
          <a:p>
            <a:r>
              <a:rPr lang="en-US" dirty="0">
                <a:solidFill>
                  <a:srgbClr val="A7934B"/>
                </a:solidFill>
                <a:latin typeface="Roboto" panose="02000000000000000000" pitchFamily="2" charset="0"/>
                <a:ea typeface="Roboto" panose="02000000000000000000" pitchFamily="2" charset="0"/>
                <a:cs typeface="Roboto" panose="02000000000000000000" pitchFamily="2" charset="0"/>
              </a:rPr>
              <a:t>						Education Highlights</a:t>
            </a:r>
            <a:br>
              <a:rPr lang="en-US" dirty="0">
                <a:solidFill>
                  <a:srgbClr val="A7934B"/>
                </a:solidFill>
                <a:latin typeface="Roboto" panose="02000000000000000000" pitchFamily="2" charset="0"/>
                <a:ea typeface="Roboto" panose="02000000000000000000" pitchFamily="2" charset="0"/>
                <a:cs typeface="Roboto" panose="02000000000000000000" pitchFamily="2" charset="0"/>
              </a:rPr>
            </a:br>
            <a:endParaRPr lang="en-US" dirty="0">
              <a:solidFill>
                <a:srgbClr val="A7934B"/>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04724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dirty="0">
                <a:solidFill>
                  <a:srgbClr val="A7934B"/>
                </a:solidFill>
                <a:latin typeface="Roboto" panose="02000000000000000000" pitchFamily="2" charset="0"/>
                <a:ea typeface="Roboto" panose="02000000000000000000" pitchFamily="2" charset="0"/>
                <a:cs typeface="Roboto" panose="02000000000000000000" pitchFamily="2" charset="0"/>
              </a:rPr>
              <a:t>            Telescope Outreach</a:t>
            </a:r>
          </a:p>
        </p:txBody>
      </p:sp>
      <p:pic>
        <p:nvPicPr>
          <p:cNvPr id="7" name="Picture 6">
            <a:extLst>
              <a:ext uri="{FF2B5EF4-FFF2-40B4-BE49-F238E27FC236}">
                <a16:creationId xmlns:a16="http://schemas.microsoft.com/office/drawing/2014/main" id="{2BFCBFD9-1DB1-0A4E-AD05-85837B84293E}"/>
              </a:ext>
            </a:extLst>
          </p:cNvPr>
          <p:cNvPicPr>
            <a:picLocks noChangeAspect="1"/>
          </p:cNvPicPr>
          <p:nvPr/>
        </p:nvPicPr>
        <p:blipFill>
          <a:blip r:embed="rId2"/>
          <a:stretch>
            <a:fillRect/>
          </a:stretch>
        </p:blipFill>
        <p:spPr>
          <a:xfrm>
            <a:off x="0" y="974909"/>
            <a:ext cx="9144000" cy="5148813"/>
          </a:xfrm>
          <a:prstGeom prst="rect">
            <a:avLst/>
          </a:prstGeom>
        </p:spPr>
      </p:pic>
      <p:sp>
        <p:nvSpPr>
          <p:cNvPr id="8" name="Rectangle 7">
            <a:extLst>
              <a:ext uri="{FF2B5EF4-FFF2-40B4-BE49-F238E27FC236}">
                <a16:creationId xmlns:a16="http://schemas.microsoft.com/office/drawing/2014/main" id="{FED82063-154D-C341-A751-D340EB6345A5}"/>
              </a:ext>
            </a:extLst>
          </p:cNvPr>
          <p:cNvSpPr/>
          <p:nvPr/>
        </p:nvSpPr>
        <p:spPr>
          <a:xfrm>
            <a:off x="3428999" y="2851484"/>
            <a:ext cx="2490537" cy="3031607"/>
          </a:xfrm>
          <a:prstGeom prst="rect">
            <a:avLst/>
          </a:prstGeom>
          <a:solidFill>
            <a:schemeClr val="tx1"/>
          </a:solidFill>
          <a:ln>
            <a:noFill/>
          </a:ln>
          <a:effectLst>
            <a:outerShdw blurRad="40000" dist="23000" dir="5400000" rotWithShape="0">
              <a:schemeClr val="tx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EEB211"/>
                </a:solidFill>
              </a:rPr>
              <a:t>OUTREACH</a:t>
            </a:r>
          </a:p>
          <a:p>
            <a:pPr algn="ctr"/>
            <a:r>
              <a:rPr lang="en-US" dirty="0"/>
              <a:t>Public Nights</a:t>
            </a:r>
          </a:p>
          <a:p>
            <a:pPr algn="ctr"/>
            <a:r>
              <a:rPr lang="en-US" dirty="0"/>
              <a:t>K-12 School Visits</a:t>
            </a:r>
          </a:p>
          <a:p>
            <a:pPr algn="ctr"/>
            <a:r>
              <a:rPr lang="en-US" dirty="0"/>
              <a:t>Online Programs</a:t>
            </a:r>
          </a:p>
          <a:p>
            <a:pPr algn="ctr"/>
            <a:r>
              <a:rPr lang="en-US" dirty="0"/>
              <a:t>Aloha Telescope</a:t>
            </a:r>
          </a:p>
        </p:txBody>
      </p:sp>
    </p:spTree>
    <p:extLst>
      <p:ext uri="{BB962C8B-B14F-4D97-AF65-F5344CB8AC3E}">
        <p14:creationId xmlns:p14="http://schemas.microsoft.com/office/powerpoint/2010/main" val="4288078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619793" y="1071153"/>
            <a:ext cx="6714307" cy="4992763"/>
          </a:xfrm>
        </p:spPr>
        <p:txBody>
          <a:bodyPr/>
          <a:lstStyle/>
          <a:p>
            <a:pPr algn="l" rtl="0" fontAlgn="base"/>
            <a:endParaRPr lang="en-US" sz="1800" b="1" dirty="0">
              <a:latin typeface="Times New Roman" panose="02020603050405020304" pitchFamily="18" charset="0"/>
              <a:cs typeface="Times New Roman" panose="02020603050405020304" pitchFamily="18" charset="0"/>
            </a:endParaRPr>
          </a:p>
          <a:p>
            <a:pPr algn="l" rtl="0" fontAlgn="base"/>
            <a:r>
              <a:rPr lang="en-US" sz="1800" b="1" i="0" dirty="0">
                <a:effectLst/>
                <a:latin typeface="Times New Roman" panose="02020603050405020304" pitchFamily="18" charset="0"/>
                <a:cs typeface="Times New Roman" panose="02020603050405020304" pitchFamily="18" charset="0"/>
              </a:rPr>
              <a:t>Sami </a:t>
            </a:r>
            <a:r>
              <a:rPr lang="en-US" sz="1800" b="1" i="0" dirty="0" err="1">
                <a:effectLst/>
                <a:latin typeface="Times New Roman" panose="02020603050405020304" pitchFamily="18" charset="0"/>
                <a:cs typeface="Times New Roman" panose="02020603050405020304" pitchFamily="18" charset="0"/>
              </a:rPr>
              <a:t>Hakani</a:t>
            </a:r>
            <a:r>
              <a:rPr lang="en-US" sz="1800" b="1" i="0" dirty="0">
                <a:effectLst/>
                <a:latin typeface="Times New Roman" panose="02020603050405020304" pitchFamily="18" charset="0"/>
                <a:cs typeface="Times New Roman" panose="02020603050405020304" pitchFamily="18" charset="0"/>
              </a:rPr>
              <a:t> (Kimchi Group) and Alisha </a:t>
            </a:r>
            <a:r>
              <a:rPr lang="en-US" sz="1800" b="1" i="0" dirty="0" err="1">
                <a:effectLst/>
                <a:latin typeface="Times New Roman" panose="02020603050405020304" pitchFamily="18" charset="0"/>
                <a:cs typeface="Times New Roman" panose="02020603050405020304" pitchFamily="18" charset="0"/>
              </a:rPr>
              <a:t>Vira</a:t>
            </a:r>
            <a:r>
              <a:rPr lang="en-US" sz="1800" b="1" i="0" dirty="0">
                <a:effectLst/>
                <a:latin typeface="Times New Roman" panose="02020603050405020304" pitchFamily="18" charset="0"/>
                <a:cs typeface="Times New Roman" panose="02020603050405020304" pitchFamily="18" charset="0"/>
              </a:rPr>
              <a:t> (First/Jiang Groups) </a:t>
            </a:r>
          </a:p>
          <a:p>
            <a:pPr algn="l" rtl="0" fontAlgn="base"/>
            <a:r>
              <a:rPr lang="en-US" sz="1800" i="0" dirty="0">
                <a:solidFill>
                  <a:srgbClr val="000000"/>
                </a:solidFill>
                <a:effectLst/>
                <a:latin typeface="Times New Roman" panose="02020603050405020304" pitchFamily="18" charset="0"/>
                <a:cs typeface="Times New Roman" panose="02020603050405020304" pitchFamily="18" charset="0"/>
              </a:rPr>
              <a:t>Bonnie B. and Charles K. Rice Jr. Fellowships </a:t>
            </a:r>
            <a:endParaRPr lang="en-US" sz="1800" i="0" dirty="0">
              <a:effectLst/>
              <a:latin typeface="Times New Roman" panose="02020603050405020304" pitchFamily="18" charset="0"/>
              <a:cs typeface="Times New Roman" panose="02020603050405020304" pitchFamily="18" charset="0"/>
            </a:endParaRPr>
          </a:p>
          <a:p>
            <a:pPr algn="l" rtl="0" fontAlgn="base"/>
            <a:endParaRPr lang="en-US" sz="1800" b="1" i="0" dirty="0">
              <a:solidFill>
                <a:srgbClr val="000000"/>
              </a:solidFill>
              <a:effectLst/>
              <a:latin typeface="Times New Roman" panose="02020603050405020304" pitchFamily="18" charset="0"/>
              <a:cs typeface="Times New Roman" panose="02020603050405020304" pitchFamily="18" charset="0"/>
            </a:endParaRPr>
          </a:p>
          <a:p>
            <a:pPr algn="l" rtl="0" fontAlgn="base"/>
            <a:r>
              <a:rPr lang="en-US" sz="1800" b="1" i="0" dirty="0">
                <a:solidFill>
                  <a:srgbClr val="000000"/>
                </a:solidFill>
                <a:effectLst/>
                <a:latin typeface="Times New Roman" panose="02020603050405020304" pitchFamily="18" charset="0"/>
                <a:cs typeface="Times New Roman" panose="02020603050405020304" pitchFamily="18" charset="0"/>
              </a:rPr>
              <a:t>Leo Wood </a:t>
            </a:r>
          </a:p>
          <a:p>
            <a:pPr algn="l" rtl="0" fontAlgn="base"/>
            <a:r>
              <a:rPr lang="en-US" sz="1800" i="0" dirty="0">
                <a:solidFill>
                  <a:srgbClr val="000000"/>
                </a:solidFill>
                <a:effectLst/>
                <a:latin typeface="Times New Roman" panose="02020603050405020304" pitchFamily="18" charset="0"/>
                <a:cs typeface="Times New Roman" panose="02020603050405020304" pitchFamily="18" charset="0"/>
              </a:rPr>
              <a:t>CTL Outstanding GTA 2023 </a:t>
            </a:r>
            <a:endParaRPr lang="en-US" sz="1800" i="0" dirty="0">
              <a:effectLst/>
              <a:latin typeface="Times New Roman" panose="02020603050405020304" pitchFamily="18" charset="0"/>
              <a:cs typeface="Times New Roman" panose="02020603050405020304" pitchFamily="18" charset="0"/>
            </a:endParaRPr>
          </a:p>
          <a:p>
            <a:pPr algn="l" rtl="0" fontAlgn="base"/>
            <a:endParaRPr lang="en-US" sz="1800" b="1" i="0" dirty="0">
              <a:solidFill>
                <a:srgbClr val="000000"/>
              </a:solidFill>
              <a:effectLst/>
              <a:latin typeface="Times New Roman" panose="02020603050405020304" pitchFamily="18" charset="0"/>
              <a:cs typeface="Times New Roman" panose="02020603050405020304" pitchFamily="18" charset="0"/>
            </a:endParaRPr>
          </a:p>
          <a:p>
            <a:pPr algn="l" rtl="0" fontAlgn="base"/>
            <a:r>
              <a:rPr lang="en-US" sz="1800" b="1" i="0" dirty="0">
                <a:solidFill>
                  <a:srgbClr val="000000"/>
                </a:solidFill>
                <a:effectLst/>
                <a:latin typeface="Times New Roman" panose="02020603050405020304" pitchFamily="18" charset="0"/>
                <a:cs typeface="Times New Roman" panose="02020603050405020304" pitchFamily="18" charset="0"/>
              </a:rPr>
              <a:t>Tony </a:t>
            </a:r>
            <a:r>
              <a:rPr lang="en-US" sz="1800" b="1" i="0" dirty="0" err="1">
                <a:solidFill>
                  <a:srgbClr val="000000"/>
                </a:solidFill>
                <a:effectLst/>
                <a:latin typeface="Times New Roman" panose="02020603050405020304" pitchFamily="18" charset="0"/>
                <a:cs typeface="Times New Roman" panose="02020603050405020304" pitchFamily="18" charset="0"/>
              </a:rPr>
              <a:t>Lemos</a:t>
            </a:r>
            <a:r>
              <a:rPr lang="en-US" sz="1800" b="1" i="0" dirty="0">
                <a:solidFill>
                  <a:srgbClr val="000000"/>
                </a:solidFill>
                <a:effectLst/>
                <a:latin typeface="Times New Roman" panose="02020603050405020304" pitchFamily="18" charset="0"/>
                <a:cs typeface="Times New Roman" panose="02020603050405020304" pitchFamily="18" charset="0"/>
              </a:rPr>
              <a:t> </a:t>
            </a:r>
            <a:r>
              <a:rPr lang="en-US" sz="1800" b="0" i="0" dirty="0">
                <a:solidFill>
                  <a:srgbClr val="000000"/>
                </a:solidFill>
                <a:effectLst/>
                <a:latin typeface="Times New Roman" panose="02020603050405020304" pitchFamily="18" charset="0"/>
                <a:cs typeface="Times New Roman" panose="02020603050405020304" pitchFamily="18" charset="0"/>
              </a:rPr>
              <a:t>(Kim group)</a:t>
            </a:r>
          </a:p>
          <a:p>
            <a:pPr algn="l" rtl="0" fontAlgn="base"/>
            <a:r>
              <a:rPr lang="en-US" sz="1800" i="0" dirty="0" err="1">
                <a:solidFill>
                  <a:srgbClr val="000000"/>
                </a:solidFill>
                <a:effectLst/>
                <a:latin typeface="Times New Roman" panose="02020603050405020304" pitchFamily="18" charset="0"/>
                <a:cs typeface="Times New Roman" panose="02020603050405020304" pitchFamily="18" charset="0"/>
              </a:rPr>
              <a:t>Goizueta</a:t>
            </a:r>
            <a:r>
              <a:rPr lang="en-US" sz="1800" i="0" dirty="0">
                <a:solidFill>
                  <a:srgbClr val="000000"/>
                </a:solidFill>
                <a:effectLst/>
                <a:latin typeface="Times New Roman" panose="02020603050405020304" pitchFamily="18" charset="0"/>
                <a:cs typeface="Times New Roman" panose="02020603050405020304" pitchFamily="18" charset="0"/>
              </a:rPr>
              <a:t> Foundation Fellow 2023 </a:t>
            </a:r>
          </a:p>
          <a:p>
            <a:pPr algn="l" rtl="0" fontAlgn="base"/>
            <a:endParaRPr lang="en-US" sz="1800" dirty="0">
              <a:solidFill>
                <a:srgbClr val="000000"/>
              </a:solidFill>
              <a:latin typeface="Times New Roman" panose="02020603050405020304" pitchFamily="18" charset="0"/>
              <a:cs typeface="Times New Roman" panose="02020603050405020304" pitchFamily="18" charset="0"/>
            </a:endParaRPr>
          </a:p>
          <a:p>
            <a:pPr fontAlgn="base"/>
            <a:r>
              <a:rPr lang="en-US" sz="1800" b="1" dirty="0" err="1">
                <a:solidFill>
                  <a:srgbClr val="000000"/>
                </a:solidFill>
                <a:latin typeface="Times New Roman" panose="02020603050405020304" pitchFamily="18" charset="0"/>
                <a:cs typeface="Times New Roman" panose="02020603050405020304" pitchFamily="18" charset="0"/>
              </a:rPr>
              <a:t>Kelimar</a:t>
            </a:r>
            <a:r>
              <a:rPr lang="en-US" sz="1800" b="1" dirty="0">
                <a:solidFill>
                  <a:srgbClr val="000000"/>
                </a:solidFill>
                <a:latin typeface="Times New Roman" panose="02020603050405020304" pitchFamily="18" charset="0"/>
                <a:cs typeface="Times New Roman" panose="02020603050405020304" pitchFamily="18" charset="0"/>
              </a:rPr>
              <a:t> Diaz </a:t>
            </a:r>
            <a:r>
              <a:rPr lang="en-US" sz="1800" dirty="0">
                <a:solidFill>
                  <a:srgbClr val="000000"/>
                </a:solidFill>
                <a:latin typeface="Times New Roman" panose="02020603050405020304" pitchFamily="18" charset="0"/>
                <a:cs typeface="Times New Roman" panose="02020603050405020304" pitchFamily="18" charset="0"/>
              </a:rPr>
              <a:t>(</a:t>
            </a:r>
            <a:r>
              <a:rPr lang="en-US" sz="1800" dirty="0" err="1">
                <a:solidFill>
                  <a:srgbClr val="000000"/>
                </a:solidFill>
                <a:latin typeface="Times New Roman" panose="02020603050405020304" pitchFamily="18" charset="0"/>
                <a:cs typeface="Times New Roman" panose="02020603050405020304" pitchFamily="18" charset="0"/>
              </a:rPr>
              <a:t>Sponberg</a:t>
            </a:r>
            <a:r>
              <a:rPr lang="en-US" sz="1800" dirty="0">
                <a:solidFill>
                  <a:srgbClr val="000000"/>
                </a:solidFill>
                <a:latin typeface="Times New Roman" panose="02020603050405020304" pitchFamily="18" charset="0"/>
                <a:cs typeface="Times New Roman" panose="02020603050405020304" pitchFamily="18" charset="0"/>
              </a:rPr>
              <a:t> group)</a:t>
            </a:r>
            <a:endParaRPr lang="en-US" sz="1800" dirty="0">
              <a:solidFill>
                <a:srgbClr val="000000"/>
              </a:solidFill>
              <a:latin typeface="Aptos" panose="020B0004020202020204" pitchFamily="34" charset="0"/>
            </a:endParaRPr>
          </a:p>
          <a:p>
            <a:pPr fontAlgn="base"/>
            <a:r>
              <a:rPr lang="en-US" sz="1800" dirty="0">
                <a:solidFill>
                  <a:srgbClr val="000000"/>
                </a:solidFill>
                <a:latin typeface="Times New Roman" panose="02020603050405020304" pitchFamily="18" charset="0"/>
                <a:cs typeface="Times New Roman" panose="02020603050405020304" pitchFamily="18" charset="0"/>
              </a:rPr>
              <a:t>Best paper in Organismal Behavior and Physiology in </a:t>
            </a:r>
            <a:r>
              <a:rPr lang="en-US" sz="1800" dirty="0" err="1">
                <a:solidFill>
                  <a:srgbClr val="000000"/>
                </a:solidFill>
                <a:latin typeface="Times New Roman" panose="02020603050405020304" pitchFamily="18" charset="0"/>
                <a:cs typeface="Times New Roman" panose="02020603050405020304" pitchFamily="18" charset="0"/>
              </a:rPr>
              <a:t>QBioS</a:t>
            </a:r>
            <a:r>
              <a:rPr lang="en-US" sz="1800" dirty="0">
                <a:solidFill>
                  <a:srgbClr val="000000"/>
                </a:solidFill>
                <a:latin typeface="Times New Roman" panose="02020603050405020304" pitchFamily="18" charset="0"/>
                <a:cs typeface="Times New Roman" panose="02020603050405020304" pitchFamily="18" charset="0"/>
              </a:rPr>
              <a:t> 2022</a:t>
            </a:r>
            <a:endParaRPr lang="en-US" sz="1800" i="0" dirty="0">
              <a:effectLst/>
              <a:latin typeface="Times New Roman" panose="02020603050405020304" pitchFamily="18" charset="0"/>
              <a:cs typeface="Times New Roman" panose="02020603050405020304" pitchFamily="18" charset="0"/>
            </a:endParaRPr>
          </a:p>
          <a:p>
            <a:endParaRPr lang="en-US" dirty="0">
              <a:solidFill>
                <a:srgbClr val="003057"/>
              </a:solidFill>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571500" y="252413"/>
            <a:ext cx="8572500" cy="1014412"/>
          </a:xfrm>
          <a:prstGeom prst="rect">
            <a:avLst/>
          </a:prstGeom>
        </p:spPr>
        <p:txBody>
          <a:bodyPr/>
          <a:lstStyle/>
          <a:p>
            <a:r>
              <a:rPr lang="en-US" sz="2400" dirty="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Graduate student awards and fellowships</a:t>
            </a:r>
          </a:p>
        </p:txBody>
      </p:sp>
    </p:spTree>
    <p:extLst>
      <p:ext uri="{BB962C8B-B14F-4D97-AF65-F5344CB8AC3E}">
        <p14:creationId xmlns:p14="http://schemas.microsoft.com/office/powerpoint/2010/main" val="3879537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022ABE-D54D-DA4B-A894-C21D268FCB1F}"/>
              </a:ext>
            </a:extLst>
          </p:cNvPr>
          <p:cNvSpPr txBox="1"/>
          <p:nvPr/>
        </p:nvSpPr>
        <p:spPr>
          <a:xfrm>
            <a:off x="664219" y="1561766"/>
            <a:ext cx="2993127" cy="507831"/>
          </a:xfrm>
          <a:prstGeom prst="rect">
            <a:avLst/>
          </a:prstGeom>
          <a:noFill/>
        </p:spPr>
        <p:txBody>
          <a:bodyPr wrap="none" rtlCol="0">
            <a:spAutoFit/>
          </a:bodyPr>
          <a:lstStyle/>
          <a:p>
            <a:r>
              <a:rPr lang="en-US" sz="2700" dirty="0">
                <a:solidFill>
                  <a:schemeClr val="accent1">
                    <a:lumMod val="75000"/>
                  </a:schemeClr>
                </a:solidFill>
              </a:rPr>
              <a:t>Student Highlights</a:t>
            </a:r>
          </a:p>
        </p:txBody>
      </p:sp>
      <p:pic>
        <p:nvPicPr>
          <p:cNvPr id="4" name="Picture 3">
            <a:extLst>
              <a:ext uri="{FF2B5EF4-FFF2-40B4-BE49-F238E27FC236}">
                <a16:creationId xmlns:a16="http://schemas.microsoft.com/office/drawing/2014/main" id="{A3FF6548-59A2-DD44-AFE8-E3549B9AE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394" y="2631828"/>
            <a:ext cx="2253339" cy="2140403"/>
          </a:xfrm>
          <a:prstGeom prst="rect">
            <a:avLst/>
          </a:prstGeom>
        </p:spPr>
      </p:pic>
      <p:pic>
        <p:nvPicPr>
          <p:cNvPr id="6" name="Picture 5">
            <a:extLst>
              <a:ext uri="{FF2B5EF4-FFF2-40B4-BE49-F238E27FC236}">
                <a16:creationId xmlns:a16="http://schemas.microsoft.com/office/drawing/2014/main" id="{9A4F2160-AC6E-CE47-9DA7-108F105CB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13" y="2349626"/>
            <a:ext cx="2244987" cy="2462946"/>
          </a:xfrm>
          <a:prstGeom prst="rect">
            <a:avLst/>
          </a:prstGeom>
        </p:spPr>
      </p:pic>
      <p:pic>
        <p:nvPicPr>
          <p:cNvPr id="10" name="Picture 9">
            <a:extLst>
              <a:ext uri="{FF2B5EF4-FFF2-40B4-BE49-F238E27FC236}">
                <a16:creationId xmlns:a16="http://schemas.microsoft.com/office/drawing/2014/main" id="{054FB326-D1CE-4643-93DB-BC3C9570F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8439" y="2575869"/>
            <a:ext cx="1703615" cy="2239429"/>
          </a:xfrm>
          <a:prstGeom prst="rect">
            <a:avLst/>
          </a:prstGeom>
        </p:spPr>
      </p:pic>
      <p:sp>
        <p:nvSpPr>
          <p:cNvPr id="11" name="TextBox 10">
            <a:extLst>
              <a:ext uri="{FF2B5EF4-FFF2-40B4-BE49-F238E27FC236}">
                <a16:creationId xmlns:a16="http://schemas.microsoft.com/office/drawing/2014/main" id="{A9C4AF9D-7A87-004D-8115-FB7B49E93B4F}"/>
              </a:ext>
            </a:extLst>
          </p:cNvPr>
          <p:cNvSpPr txBox="1"/>
          <p:nvPr/>
        </p:nvSpPr>
        <p:spPr>
          <a:xfrm>
            <a:off x="5873861" y="4837991"/>
            <a:ext cx="3082896" cy="646331"/>
          </a:xfrm>
          <a:prstGeom prst="rect">
            <a:avLst/>
          </a:prstGeom>
          <a:noFill/>
        </p:spPr>
        <p:txBody>
          <a:bodyPr wrap="none" rtlCol="0">
            <a:spAutoFit/>
          </a:bodyPr>
          <a:lstStyle/>
          <a:p>
            <a:pPr algn="ctr"/>
            <a:r>
              <a:rPr lang="en-US" dirty="0">
                <a:solidFill>
                  <a:schemeClr val="accent1">
                    <a:lumMod val="75000"/>
                  </a:schemeClr>
                </a:solidFill>
              </a:rPr>
              <a:t>Nadia </a:t>
            </a:r>
            <a:r>
              <a:rPr lang="en-US" dirty="0" err="1">
                <a:solidFill>
                  <a:schemeClr val="accent1">
                    <a:lumMod val="75000"/>
                  </a:schemeClr>
                </a:solidFill>
              </a:rPr>
              <a:t>Qutob</a:t>
            </a:r>
            <a:r>
              <a:rPr lang="en-US" dirty="0">
                <a:solidFill>
                  <a:schemeClr val="accent1">
                    <a:lumMod val="75000"/>
                  </a:schemeClr>
                </a:solidFill>
              </a:rPr>
              <a:t> won a </a:t>
            </a:r>
          </a:p>
          <a:p>
            <a:pPr algn="ctr"/>
            <a:r>
              <a:rPr lang="en-US" dirty="0">
                <a:solidFill>
                  <a:schemeClr val="accent1">
                    <a:lumMod val="75000"/>
                  </a:schemeClr>
                </a:solidFill>
              </a:rPr>
              <a:t>Barry Goldwater scholarship</a:t>
            </a:r>
          </a:p>
        </p:txBody>
      </p:sp>
      <p:sp>
        <p:nvSpPr>
          <p:cNvPr id="12" name="TextBox 11">
            <a:extLst>
              <a:ext uri="{FF2B5EF4-FFF2-40B4-BE49-F238E27FC236}">
                <a16:creationId xmlns:a16="http://schemas.microsoft.com/office/drawing/2014/main" id="{AE1D1913-18E7-D94C-9643-97D16EBF3AB5}"/>
              </a:ext>
            </a:extLst>
          </p:cNvPr>
          <p:cNvSpPr txBox="1"/>
          <p:nvPr/>
        </p:nvSpPr>
        <p:spPr>
          <a:xfrm>
            <a:off x="3333496" y="4858412"/>
            <a:ext cx="2544287" cy="646331"/>
          </a:xfrm>
          <a:prstGeom prst="rect">
            <a:avLst/>
          </a:prstGeom>
          <a:noFill/>
        </p:spPr>
        <p:txBody>
          <a:bodyPr wrap="none" rtlCol="0">
            <a:spAutoFit/>
          </a:bodyPr>
          <a:lstStyle/>
          <a:p>
            <a:pPr algn="ctr"/>
            <a:r>
              <a:rPr lang="en-US" dirty="0">
                <a:solidFill>
                  <a:schemeClr val="accent1">
                    <a:lumMod val="75000"/>
                  </a:schemeClr>
                </a:solidFill>
              </a:rPr>
              <a:t>Lila Nassar won a NSF</a:t>
            </a:r>
          </a:p>
          <a:p>
            <a:pPr algn="ctr"/>
            <a:r>
              <a:rPr lang="en-US" dirty="0">
                <a:solidFill>
                  <a:schemeClr val="accent1">
                    <a:lumMod val="75000"/>
                  </a:schemeClr>
                </a:solidFill>
              </a:rPr>
              <a:t>Graduate Fellowship </a:t>
            </a:r>
          </a:p>
        </p:txBody>
      </p:sp>
      <p:sp>
        <p:nvSpPr>
          <p:cNvPr id="13" name="TextBox 12">
            <a:extLst>
              <a:ext uri="{FF2B5EF4-FFF2-40B4-BE49-F238E27FC236}">
                <a16:creationId xmlns:a16="http://schemas.microsoft.com/office/drawing/2014/main" id="{A0CFFC94-A011-5842-9160-99C7D842FCB0}"/>
              </a:ext>
            </a:extLst>
          </p:cNvPr>
          <p:cNvSpPr txBox="1"/>
          <p:nvPr/>
        </p:nvSpPr>
        <p:spPr>
          <a:xfrm>
            <a:off x="456549" y="4815345"/>
            <a:ext cx="2813592" cy="646331"/>
          </a:xfrm>
          <a:prstGeom prst="rect">
            <a:avLst/>
          </a:prstGeom>
          <a:noFill/>
        </p:spPr>
        <p:txBody>
          <a:bodyPr wrap="none" rtlCol="0">
            <a:spAutoFit/>
          </a:bodyPr>
          <a:lstStyle/>
          <a:p>
            <a:pPr algn="ctr"/>
            <a:r>
              <a:rPr lang="en-US" dirty="0">
                <a:solidFill>
                  <a:schemeClr val="accent1">
                    <a:lumMod val="75000"/>
                  </a:schemeClr>
                </a:solidFill>
              </a:rPr>
              <a:t>Chris Roper won a NNSA</a:t>
            </a:r>
          </a:p>
          <a:p>
            <a:pPr algn="ctr"/>
            <a:r>
              <a:rPr lang="en-US" dirty="0">
                <a:solidFill>
                  <a:schemeClr val="accent1">
                    <a:lumMod val="75000"/>
                  </a:schemeClr>
                </a:solidFill>
              </a:rPr>
              <a:t>Lab Graduate Fellowship </a:t>
            </a:r>
          </a:p>
        </p:txBody>
      </p:sp>
    </p:spTree>
    <p:extLst>
      <p:ext uri="{BB962C8B-B14F-4D97-AF65-F5344CB8AC3E}">
        <p14:creationId xmlns:p14="http://schemas.microsoft.com/office/powerpoint/2010/main" val="3022347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768415" y="1462675"/>
            <a:ext cx="6986317" cy="3801656"/>
          </a:xfrm>
        </p:spPr>
        <p:txBody>
          <a:bodyPr/>
          <a:lstStyle/>
          <a:p>
            <a:pPr>
              <a:spcBef>
                <a:spcPts val="0"/>
              </a:spcBef>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Lila Nassar Class of 2023, Physics </a:t>
            </a:r>
          </a:p>
          <a:p>
            <a:pPr>
              <a:spcBef>
                <a:spcPts val="0"/>
              </a:spcBef>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COS Robert A. </a:t>
            </a:r>
            <a:r>
              <a:rPr lang="en-US" sz="1800" dirty="0" err="1">
                <a:latin typeface="Times New Roman" panose="02020603050405020304" pitchFamily="18" charset="0"/>
                <a:ea typeface="Times New Roman" panose="02020603050405020304" pitchFamily="18" charset="0"/>
                <a:cs typeface="Times New Roman" panose="02020603050405020304" pitchFamily="18" charset="0"/>
              </a:rPr>
              <a:t>Pierotti</a:t>
            </a:r>
            <a:r>
              <a:rPr lang="en-US" sz="1800" dirty="0">
                <a:latin typeface="Times New Roman" panose="02020603050405020304" pitchFamily="18" charset="0"/>
                <a:ea typeface="Times New Roman" panose="02020603050405020304" pitchFamily="18" charset="0"/>
                <a:cs typeface="Times New Roman" panose="02020603050405020304" pitchFamily="18" charset="0"/>
              </a:rPr>
              <a:t> Memorial Scholarship </a:t>
            </a:r>
          </a:p>
          <a:p>
            <a:pPr>
              <a:spcBef>
                <a:spcPts val="0"/>
              </a:spcBef>
            </a:pPr>
            <a:r>
              <a:rPr lang="en-US" sz="1800" dirty="0">
                <a:latin typeface="Times New Roman" panose="02020603050405020304" pitchFamily="18" charset="0"/>
                <a:cs typeface="Times New Roman" panose="02020603050405020304" pitchFamily="18" charset="0"/>
              </a:rPr>
              <a:t>NSF Graduate Research Fellowship 2023 </a:t>
            </a:r>
          </a:p>
          <a:p>
            <a:pPr>
              <a:spcBef>
                <a:spcPts val="0"/>
              </a:spcBef>
            </a:pPr>
            <a:endParaRPr lang="en-US" sz="1800" b="1" dirty="0">
              <a:latin typeface="Times New Roman" panose="02020603050405020304" pitchFamily="18" charset="0"/>
              <a:cs typeface="Times New Roman" panose="02020603050405020304" pitchFamily="18" charset="0"/>
            </a:endParaRPr>
          </a:p>
          <a:p>
            <a:pPr>
              <a:spcBef>
                <a:spcPts val="0"/>
              </a:spcBef>
            </a:pP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Nadia </a:t>
            </a:r>
            <a:r>
              <a:rPr lang="en-US" sz="1800" b="1" dirty="0" err="1">
                <a:latin typeface="Times New Roman" panose="02020603050405020304" pitchFamily="18" charset="0"/>
                <a:ea typeface="Times New Roman" panose="02020603050405020304" pitchFamily="18" charset="0"/>
                <a:cs typeface="Times New Roman" panose="02020603050405020304" pitchFamily="18" charset="0"/>
              </a:rPr>
              <a:t>Qutob</a:t>
            </a:r>
            <a:r>
              <a:rPr lang="en-US" sz="1800" b="1" dirty="0">
                <a:latin typeface="Times New Roman" panose="02020603050405020304" pitchFamily="18" charset="0"/>
                <a:ea typeface="Times New Roman" panose="02020603050405020304" pitchFamily="18" charset="0"/>
                <a:cs typeface="Times New Roman" panose="02020603050405020304" pitchFamily="18" charset="0"/>
              </a:rPr>
              <a:t> </a:t>
            </a:r>
          </a:p>
          <a:p>
            <a:pPr>
              <a:spcBef>
                <a:spcPts val="0"/>
              </a:spcBef>
            </a:pPr>
            <a:r>
              <a:rPr lang="en-US" sz="1800" dirty="0">
                <a:latin typeface="Times New Roman" panose="02020603050405020304" pitchFamily="18" charset="0"/>
                <a:ea typeface="Times New Roman" panose="02020603050405020304" pitchFamily="18" charset="0"/>
                <a:cs typeface="Times New Roman" panose="02020603050405020304" pitchFamily="18" charset="0"/>
              </a:rPr>
              <a:t>Barry Goldwater Scholarship 2023 </a:t>
            </a:r>
          </a:p>
          <a:p>
            <a:pPr marL="0" marR="0">
              <a:spcBef>
                <a:spcPts val="0"/>
              </a:spcBef>
              <a:spcAft>
                <a:spcPts val="0"/>
              </a:spcAft>
            </a:pPr>
            <a:endParaRPr lang="en-US" sz="1800" b="1" dirty="0">
              <a:solidFill>
                <a:srgbClr val="000000"/>
              </a:solidFill>
              <a:effectLst/>
              <a:latin typeface="Times New Roman" panose="02020603050405020304" pitchFamily="18" charset="0"/>
              <a:cs typeface="Times New Roman" panose="02020603050405020304" pitchFamily="18" charset="0"/>
            </a:endParaRPr>
          </a:p>
          <a:p>
            <a:pPr>
              <a:spcBef>
                <a:spcPts val="0"/>
              </a:spcBef>
            </a:pPr>
            <a:r>
              <a:rPr lang="en-US" sz="1800" b="1" dirty="0" err="1">
                <a:solidFill>
                  <a:srgbClr val="000000"/>
                </a:solidFill>
                <a:latin typeface="Times New Roman" panose="02020603050405020304" pitchFamily="18" charset="0"/>
                <a:cs typeface="Times New Roman" panose="02020603050405020304" pitchFamily="18" charset="0"/>
              </a:rPr>
              <a:t>Velin</a:t>
            </a:r>
            <a:r>
              <a:rPr lang="en-US" sz="1800" b="1" dirty="0">
                <a:solidFill>
                  <a:srgbClr val="000000"/>
                </a:solidFill>
                <a:latin typeface="Times New Roman" panose="02020603050405020304" pitchFamily="18" charset="0"/>
                <a:cs typeface="Times New Roman" panose="02020603050405020304" pitchFamily="18" charset="0"/>
              </a:rPr>
              <a:t> </a:t>
            </a:r>
            <a:r>
              <a:rPr lang="en-US" sz="1800" b="1" dirty="0" err="1">
                <a:solidFill>
                  <a:srgbClr val="000000"/>
                </a:solidFill>
                <a:latin typeface="Times New Roman" panose="02020603050405020304" pitchFamily="18" charset="0"/>
                <a:cs typeface="Times New Roman" panose="02020603050405020304" pitchFamily="18" charset="0"/>
              </a:rPr>
              <a:t>Kojouharov</a:t>
            </a:r>
            <a:r>
              <a:rPr lang="en-US" sz="1800" b="1" dirty="0">
                <a:solidFill>
                  <a:srgbClr val="000000"/>
                </a:solidFill>
                <a:latin typeface="Times New Roman" panose="02020603050405020304" pitchFamily="18" charset="0"/>
                <a:cs typeface="Times New Roman" panose="02020603050405020304" pitchFamily="18" charset="0"/>
              </a:rPr>
              <a:t> </a:t>
            </a:r>
            <a:r>
              <a:rPr lang="en-US" sz="1800" dirty="0">
                <a:solidFill>
                  <a:srgbClr val="000000"/>
                </a:solidFill>
                <a:latin typeface="Times New Roman" panose="02020603050405020304" pitchFamily="18" charset="0"/>
                <a:cs typeface="Times New Roman" panose="02020603050405020304" pitchFamily="18" charset="0"/>
              </a:rPr>
              <a:t>- Goldwater Scholarship and Astronaut Scholarship for undergraduate research in STEM 2023</a:t>
            </a:r>
          </a:p>
          <a:p>
            <a:pPr marL="0" marR="0">
              <a:spcBef>
                <a:spcPts val="0"/>
              </a:spcBef>
              <a:spcAft>
                <a:spcPts val="0"/>
              </a:spcAft>
            </a:pPr>
            <a:endParaRPr lang="en-US" sz="1800" b="1" dirty="0">
              <a:solidFill>
                <a:srgbClr val="000000"/>
              </a:solidFill>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err="1">
                <a:solidFill>
                  <a:srgbClr val="000000"/>
                </a:solidFill>
                <a:effectLst/>
                <a:latin typeface="Times New Roman" panose="02020603050405020304" pitchFamily="18" charset="0"/>
                <a:cs typeface="Times New Roman" panose="02020603050405020304" pitchFamily="18" charset="0"/>
              </a:rPr>
              <a:t>Joonha</a:t>
            </a:r>
            <a:r>
              <a:rPr lang="en-US" sz="1800" b="1" dirty="0">
                <a:solidFill>
                  <a:srgbClr val="000000"/>
                </a:solidFill>
                <a:effectLst/>
                <a:latin typeface="Times New Roman" panose="02020603050405020304" pitchFamily="18" charset="0"/>
                <a:cs typeface="Times New Roman" panose="02020603050405020304" pitchFamily="18" charset="0"/>
              </a:rPr>
              <a:t> Hwang </a:t>
            </a:r>
            <a:r>
              <a:rPr lang="en-US" sz="1800" dirty="0">
                <a:solidFill>
                  <a:srgbClr val="000000"/>
                </a:solidFill>
                <a:effectLst/>
                <a:latin typeface="Times New Roman" panose="02020603050405020304" pitchFamily="18" charset="0"/>
                <a:cs typeface="Times New Roman" panose="02020603050405020304" pitchFamily="18" charset="0"/>
              </a:rPr>
              <a:t>- Best Oral Presentation for College of Sciences at Georgia Tech Annual Undergraduate Research Symposium               </a:t>
            </a:r>
            <a:endParaRPr lang="en-US" sz="18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cs typeface="Times New Roman" panose="02020603050405020304" pitchFamily="18" charset="0"/>
              </a:rPr>
              <a:t> </a:t>
            </a:r>
            <a:endParaRPr lang="en-US" sz="1800" dirty="0">
              <a:solidFill>
                <a:srgbClr val="000000"/>
              </a:solidFill>
              <a:latin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Lance Lampert </a:t>
            </a:r>
          </a:p>
          <a:p>
            <a:pPr>
              <a:spcBef>
                <a:spcPts val="0"/>
              </a:spcBef>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COS A. Joyce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Nickelson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John C. Sutherland Undergraduate Research Award </a:t>
            </a:r>
          </a:p>
          <a:p>
            <a:pPr>
              <a:spcBef>
                <a:spcPts val="0"/>
              </a:spcBef>
            </a:pPr>
            <a:endParaRPr lang="en-US" sz="1800" dirty="0">
              <a:effectLst/>
              <a:latin typeface="Aptos Light" panose="020F0502020204030204" pitchFamily="34" charset="0"/>
              <a:ea typeface="Times New Roman" panose="02020603050405020304" pitchFamily="18" charset="0"/>
            </a:endParaRPr>
          </a:p>
          <a:p>
            <a:pPr>
              <a:spcBef>
                <a:spcPts val="0"/>
              </a:spcBef>
            </a:pPr>
            <a:endParaRPr lang="en-US" sz="1800" dirty="0">
              <a:effectLst/>
              <a:latin typeface="Aptos Light" panose="020F0502020204030204" pitchFamily="34" charset="0"/>
              <a:ea typeface="Times New Roman" panose="02020603050405020304" pitchFamily="18" charset="0"/>
            </a:endParaRPr>
          </a:p>
          <a:p>
            <a:pPr>
              <a:spcBef>
                <a:spcPts val="0"/>
              </a:spcBef>
            </a:pPr>
            <a:endParaRPr lang="en-US" sz="1800" i="0" dirty="0">
              <a:effectLst/>
              <a:latin typeface="Calibri" panose="020F0502020204030204" pitchFamily="34" charset="0"/>
            </a:endParaRPr>
          </a:p>
          <a:p>
            <a:pPr>
              <a:spcBef>
                <a:spcPts val="0"/>
              </a:spcBef>
            </a:pPr>
            <a:endParaRPr lang="en-US" sz="1800" dirty="0">
              <a:effectLst/>
              <a:latin typeface="Calibri" panose="020F0502020204030204" pitchFamily="34" charset="0"/>
              <a:ea typeface="Times New Roman" panose="02020603050405020304" pitchFamily="18" charset="0"/>
            </a:endParaRPr>
          </a:p>
          <a:p>
            <a:pPr>
              <a:spcBef>
                <a:spcPts val="0"/>
              </a:spcBef>
            </a:pPr>
            <a:endParaRPr lang="en-US" sz="1800" dirty="0">
              <a:latin typeface="Calibri" panose="020F0502020204030204" pitchFamily="34" charset="0"/>
              <a:ea typeface="Times New Roman" panose="02020603050405020304" pitchFamily="18" charset="0"/>
            </a:endParaRPr>
          </a:p>
          <a:p>
            <a:pPr>
              <a:spcBef>
                <a:spcPts val="0"/>
              </a:spcBef>
            </a:pPr>
            <a:endParaRPr lang="en-US" sz="1800" dirty="0">
              <a:effectLst/>
              <a:latin typeface="Times New Roman" panose="02020603050405020304" pitchFamily="18" charset="0"/>
              <a:ea typeface="Times New Roman" panose="02020603050405020304" pitchFamily="18" charset="0"/>
            </a:endParaRPr>
          </a:p>
          <a:p>
            <a:pPr>
              <a:spcBef>
                <a:spcPts val="0"/>
              </a:spcBef>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ndParaRPr>
          </a:p>
          <a:p>
            <a:endParaRPr lang="en-US" dirty="0">
              <a:solidFill>
                <a:srgbClr val="003057"/>
              </a:solidFill>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a:solidFill>
                  <a:srgbClr val="A7934B"/>
                </a:solidFill>
                <a:latin typeface="Roboto" panose="02000000000000000000" pitchFamily="2" charset="0"/>
                <a:ea typeface="Roboto" panose="02000000000000000000" pitchFamily="2" charset="0"/>
                <a:cs typeface="Roboto" panose="02000000000000000000" pitchFamily="2" charset="0"/>
              </a:rPr>
              <a:t>						   UG Student Awards </a:t>
            </a:r>
          </a:p>
        </p:txBody>
      </p:sp>
    </p:spTree>
    <p:extLst>
      <p:ext uri="{BB962C8B-B14F-4D97-AF65-F5344CB8AC3E}">
        <p14:creationId xmlns:p14="http://schemas.microsoft.com/office/powerpoint/2010/main" val="136299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894114" y="1277410"/>
            <a:ext cx="6197430" cy="4282952"/>
          </a:xfrm>
        </p:spPr>
        <p:txBody>
          <a:bodyPr lIns="91440" tIns="45720" rIns="91440" bIns="45720" anchor="t"/>
          <a:lstStyle/>
          <a:p>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Julianne Tijani </a:t>
            </a:r>
          </a:p>
          <a:p>
            <a:r>
              <a:rPr lang="en-US" sz="1800" dirty="0">
                <a:effectLst/>
                <a:latin typeface="Times New Roman"/>
                <a:ea typeface="Times New Roman" panose="02020603050405020304" pitchFamily="18" charset="0"/>
                <a:cs typeface="Times New Roman"/>
              </a:rPr>
              <a:t>COS Roger M. </a:t>
            </a:r>
            <a:r>
              <a:rPr lang="en-US" sz="1800" dirty="0" err="1">
                <a:effectLst/>
                <a:latin typeface="Times New Roman"/>
                <a:ea typeface="Times New Roman" panose="02020603050405020304" pitchFamily="18" charset="0"/>
                <a:cs typeface="Times New Roman"/>
              </a:rPr>
              <a:t>Wartell</a:t>
            </a:r>
            <a:r>
              <a:rPr lang="en-US" sz="1800" dirty="0">
                <a:effectLst/>
                <a:latin typeface="Times New Roman"/>
                <a:ea typeface="Times New Roman" panose="02020603050405020304" pitchFamily="18" charset="0"/>
                <a:cs typeface="Times New Roman"/>
              </a:rPr>
              <a:t> and Stephen E. </a:t>
            </a:r>
            <a:r>
              <a:rPr lang="en-US" sz="1800" dirty="0" err="1">
                <a:effectLst/>
                <a:latin typeface="Times New Roman"/>
                <a:ea typeface="Times New Roman" panose="02020603050405020304" pitchFamily="18" charset="0"/>
                <a:cs typeface="Times New Roman"/>
              </a:rPr>
              <a:t>Brossette</a:t>
            </a:r>
            <a:r>
              <a:rPr lang="en-US" sz="1800" dirty="0">
                <a:effectLst/>
                <a:latin typeface="Times New Roman"/>
                <a:ea typeface="Times New Roman" panose="02020603050405020304" pitchFamily="18" charset="0"/>
                <a:cs typeface="Times New Roman"/>
              </a:rPr>
              <a:t> Award for Multidisciplinary Studies in Biology, Physics, and Mathematics </a:t>
            </a:r>
          </a:p>
          <a:p>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err="1">
                <a:effectLst/>
                <a:latin typeface="Times New Roman"/>
                <a:ea typeface="Times New Roman" panose="02020603050405020304" pitchFamily="18" charset="0"/>
                <a:cs typeface="Times New Roman"/>
              </a:rPr>
              <a:t>Aulden</a:t>
            </a:r>
            <a:r>
              <a:rPr lang="en-US" sz="1800" b="1" dirty="0">
                <a:effectLst/>
                <a:latin typeface="Times New Roman"/>
                <a:ea typeface="Times New Roman" panose="02020603050405020304" pitchFamily="18" charset="0"/>
                <a:cs typeface="Times New Roman"/>
              </a:rPr>
              <a:t> Jones and Nicholas Maldonado </a:t>
            </a:r>
          </a:p>
          <a:p>
            <a:r>
              <a:rPr lang="en-US" sz="1800" dirty="0">
                <a:effectLst/>
                <a:latin typeface="Times New Roman"/>
                <a:ea typeface="Times New Roman" panose="02020603050405020304" pitchFamily="18" charset="0"/>
                <a:cs typeface="Times New Roman"/>
              </a:rPr>
              <a:t>The </a:t>
            </a:r>
            <a:r>
              <a:rPr lang="en-US" sz="1800" dirty="0" err="1">
                <a:effectLst/>
                <a:latin typeface="Times New Roman"/>
                <a:ea typeface="Times New Roman" panose="02020603050405020304" pitchFamily="18" charset="0"/>
                <a:cs typeface="Times New Roman"/>
              </a:rPr>
              <a:t>Hitohiro</a:t>
            </a:r>
            <a:r>
              <a:rPr lang="en-US" sz="1800" dirty="0">
                <a:effectLst/>
                <a:latin typeface="Times New Roman"/>
                <a:ea typeface="Times New Roman" panose="02020603050405020304" pitchFamily="18" charset="0"/>
                <a:cs typeface="Times New Roman"/>
              </a:rPr>
              <a:t> </a:t>
            </a:r>
            <a:r>
              <a:rPr lang="en-US" sz="1800" dirty="0" err="1">
                <a:effectLst/>
                <a:latin typeface="Times New Roman"/>
                <a:ea typeface="Times New Roman" panose="02020603050405020304" pitchFamily="18" charset="0"/>
                <a:cs typeface="Times New Roman"/>
              </a:rPr>
              <a:t>Fukuyo</a:t>
            </a:r>
            <a:r>
              <a:rPr lang="en-US" sz="1800" dirty="0">
                <a:effectLst/>
                <a:latin typeface="Times New Roman"/>
                <a:ea typeface="Times New Roman" panose="02020603050405020304" pitchFamily="18" charset="0"/>
                <a:cs typeface="Times New Roman"/>
              </a:rPr>
              <a:t> Scholarship in Physics </a:t>
            </a:r>
          </a:p>
          <a:p>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a:effectLst/>
                <a:latin typeface="Times New Roman"/>
                <a:ea typeface="Times New Roman" panose="02020603050405020304" pitchFamily="18" charset="0"/>
                <a:cs typeface="Times New Roman"/>
              </a:rPr>
              <a:t>Ethan Atkinson and Pranav </a:t>
            </a:r>
            <a:r>
              <a:rPr lang="en-US" sz="1800" b="1" dirty="0" err="1">
                <a:effectLst/>
                <a:latin typeface="Times New Roman"/>
                <a:ea typeface="Times New Roman" panose="02020603050405020304" pitchFamily="18" charset="0"/>
                <a:cs typeface="Times New Roman"/>
              </a:rPr>
              <a:t>Muthukrishnan</a:t>
            </a:r>
            <a:r>
              <a:rPr lang="en-US" sz="1800" b="1" dirty="0">
                <a:effectLst/>
                <a:latin typeface="Times New Roman"/>
                <a:ea typeface="Times New Roman" panose="02020603050405020304" pitchFamily="18" charset="0"/>
                <a:cs typeface="Times New Roman"/>
              </a:rPr>
              <a:t> </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Joyce M. and Glenn A. Burdick Award </a:t>
            </a:r>
          </a:p>
          <a:p>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dirty="0">
                <a:effectLst/>
                <a:latin typeface="Times New Roman"/>
                <a:ea typeface="Times New Roman" panose="02020603050405020304" pitchFamily="18" charset="0"/>
                <a:cs typeface="Times New Roman"/>
              </a:rPr>
              <a:t>Ethan Coburn, Oscar </a:t>
            </a:r>
            <a:r>
              <a:rPr lang="en-US" sz="1800" b="1" dirty="0" err="1">
                <a:effectLst/>
                <a:latin typeface="Times New Roman"/>
                <a:ea typeface="Times New Roman" panose="02020603050405020304" pitchFamily="18" charset="0"/>
                <a:cs typeface="Times New Roman"/>
              </a:rPr>
              <a:t>Haase</a:t>
            </a:r>
            <a:r>
              <a:rPr lang="en-US" sz="1800" b="1" dirty="0">
                <a:effectLst/>
                <a:latin typeface="Times New Roman"/>
                <a:ea typeface="Times New Roman" panose="02020603050405020304" pitchFamily="18" charset="0"/>
                <a:cs typeface="Times New Roman"/>
              </a:rPr>
              <a:t>, Stanislaw Kowalski,</a:t>
            </a:r>
            <a:endParaRPr lang="en-US" sz="1800" b="1" dirty="0">
              <a:latin typeface="Times New Roman"/>
              <a:ea typeface="Times New Roman" panose="02020603050405020304" pitchFamily="18" charset="0"/>
              <a:cs typeface="Times New Roman"/>
            </a:endParaRPr>
          </a:p>
          <a:p>
            <a:r>
              <a:rPr lang="en-US" sz="1800" b="1" dirty="0">
                <a:effectLst/>
                <a:latin typeface="Times New Roman"/>
                <a:ea typeface="Times New Roman" panose="02020603050405020304" pitchFamily="18" charset="0"/>
                <a:cs typeface="Times New Roman"/>
              </a:rPr>
              <a:t>and </a:t>
            </a:r>
            <a:r>
              <a:rPr lang="en-US" sz="1800" b="1" dirty="0" err="1">
                <a:effectLst/>
                <a:latin typeface="Times New Roman"/>
                <a:ea typeface="Times New Roman" panose="02020603050405020304" pitchFamily="18" charset="0"/>
                <a:cs typeface="Times New Roman"/>
              </a:rPr>
              <a:t>Rehaan</a:t>
            </a:r>
            <a:r>
              <a:rPr lang="en-US" sz="1800" b="1" dirty="0">
                <a:effectLst/>
                <a:latin typeface="Times New Roman"/>
                <a:ea typeface="Times New Roman" panose="02020603050405020304" pitchFamily="18" charset="0"/>
                <a:cs typeface="Times New Roman"/>
              </a:rPr>
              <a:t> Naik</a:t>
            </a:r>
            <a:r>
              <a:rPr lang="en-US" sz="1800" dirty="0">
                <a:latin typeface="Times New Roman"/>
                <a:ea typeface="Times New Roman" panose="02020603050405020304" pitchFamily="18" charset="0"/>
                <a:cs typeface="Times New Roman"/>
              </a:rPr>
              <a:t> </a:t>
            </a:r>
            <a:endParaRPr lang="en-US" dirty="0"/>
          </a:p>
          <a:p>
            <a:r>
              <a:rPr lang="en-US" sz="1800" dirty="0" err="1">
                <a:effectLst/>
                <a:latin typeface="Times New Roman"/>
                <a:ea typeface="Times New Roman" panose="02020603050405020304" pitchFamily="18" charset="0"/>
                <a:cs typeface="Times New Roman"/>
              </a:rPr>
              <a:t>Letson</a:t>
            </a:r>
            <a:r>
              <a:rPr lang="en-US" sz="1800" dirty="0">
                <a:effectLst/>
                <a:latin typeface="Times New Roman"/>
                <a:ea typeface="Times New Roman" panose="02020603050405020304" pitchFamily="18" charset="0"/>
                <a:cs typeface="Times New Roman"/>
              </a:rPr>
              <a:t> Summer Internship Fellows </a:t>
            </a:r>
          </a:p>
          <a:p>
            <a:endParaRPr lang="en-US" sz="1800" dirty="0">
              <a:latin typeface="Times New Roman"/>
              <a:ea typeface="Times New Roman" panose="02020603050405020304" pitchFamily="18" charset="0"/>
              <a:cs typeface="Times New Roman"/>
            </a:endParaRPr>
          </a:p>
          <a:p>
            <a:endParaRPr lang="en-US" sz="1800" dirty="0">
              <a:effectLst/>
              <a:latin typeface="Times New Roman"/>
              <a:ea typeface="Times New Roman" panose="02020603050405020304" pitchFamily="18" charset="0"/>
              <a:cs typeface="Times New Roman"/>
            </a:endParaRPr>
          </a:p>
          <a:p>
            <a:endParaRPr lang="en-US" dirty="0">
              <a:solidFill>
                <a:srgbClr val="003057"/>
              </a:solidFill>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	             UG Student Awards</a:t>
            </a:r>
          </a:p>
        </p:txBody>
      </p:sp>
    </p:spTree>
    <p:extLst>
      <p:ext uri="{BB962C8B-B14F-4D97-AF65-F5344CB8AC3E}">
        <p14:creationId xmlns:p14="http://schemas.microsoft.com/office/powerpoint/2010/main" val="102644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74613" y="171450"/>
            <a:ext cx="9069387" cy="1133475"/>
          </a:xfrm>
          <a:prstGeom prst="rect">
            <a:avLst/>
          </a:prstGeom>
        </p:spPr>
        <p:txBody>
          <a:bodyPr/>
          <a:lstStyle/>
          <a:p>
            <a:r>
              <a:rPr lang="en-US">
                <a:solidFill>
                  <a:srgbClr val="A7934B"/>
                </a:solidFill>
                <a:latin typeface="Roboto" panose="02000000000000000000" pitchFamily="2" charset="0"/>
                <a:ea typeface="Roboto" panose="02000000000000000000" pitchFamily="2" charset="0"/>
                <a:cs typeface="Roboto" panose="02000000000000000000" pitchFamily="2" charset="0"/>
              </a:rPr>
              <a:t>New Post-docs &amp; Research Scientists</a:t>
            </a:r>
            <a:br>
              <a:rPr lang="en-US">
                <a:solidFill>
                  <a:srgbClr val="A7934B"/>
                </a:solidFill>
                <a:latin typeface="Roboto" panose="02000000000000000000" pitchFamily="2" charset="0"/>
                <a:ea typeface="Roboto" panose="02000000000000000000" pitchFamily="2" charset="0"/>
                <a:cs typeface="Roboto" panose="02000000000000000000" pitchFamily="2" charset="0"/>
              </a:rPr>
            </a:br>
            <a:endParaRPr lang="en-US">
              <a:solidFill>
                <a:srgbClr val="A7934B"/>
              </a:solidFill>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F3BADD1B-EE0C-2649-915B-020B9AAD7DA8}"/>
              </a:ext>
            </a:extLst>
          </p:cNvPr>
          <p:cNvSpPr txBox="1"/>
          <p:nvPr/>
        </p:nvSpPr>
        <p:spPr>
          <a:xfrm>
            <a:off x="5803796" y="1494641"/>
            <a:ext cx="2377574" cy="1754326"/>
          </a:xfrm>
          <a:prstGeom prst="rect">
            <a:avLst/>
          </a:prstGeom>
          <a:noFill/>
        </p:spPr>
        <p:txBody>
          <a:bodyPr wrap="none" rtlCol="0">
            <a:spAutoFit/>
          </a:bodyPr>
          <a:lstStyle/>
          <a:p>
            <a:pPr fontAlgn="b"/>
            <a:r>
              <a:rPr lang="en-US" b="1" dirty="0"/>
              <a:t>Research Scientists</a:t>
            </a:r>
            <a:endParaRPr lang="en-US" dirty="0"/>
          </a:p>
          <a:p>
            <a:pPr fontAlgn="b"/>
            <a:r>
              <a:rPr lang="en-US" dirty="0"/>
              <a:t>Rachel Conn</a:t>
            </a:r>
          </a:p>
          <a:p>
            <a:pPr fontAlgn="b"/>
            <a:r>
              <a:rPr lang="en-US" dirty="0" err="1"/>
              <a:t>Haoyu</a:t>
            </a:r>
            <a:r>
              <a:rPr lang="en-US" dirty="0"/>
              <a:t> Sun</a:t>
            </a:r>
          </a:p>
          <a:p>
            <a:pPr fontAlgn="b"/>
            <a:r>
              <a:rPr lang="en-US" dirty="0"/>
              <a:t>Deniz </a:t>
            </a:r>
            <a:r>
              <a:rPr lang="en-US" dirty="0" err="1"/>
              <a:t>Kerimoglu</a:t>
            </a:r>
            <a:endParaRPr lang="en-US" dirty="0"/>
          </a:p>
          <a:p>
            <a:pPr fontAlgn="b"/>
            <a:r>
              <a:rPr lang="en-US" dirty="0" err="1"/>
              <a:t>Mahir</a:t>
            </a:r>
            <a:r>
              <a:rPr lang="en-US" dirty="0"/>
              <a:t> Patel</a:t>
            </a:r>
          </a:p>
          <a:p>
            <a:pPr fontAlgn="b"/>
            <a:r>
              <a:rPr lang="en-US" dirty="0"/>
              <a:t>Andrew </a:t>
            </a:r>
            <a:r>
              <a:rPr lang="en-US" dirty="0" err="1"/>
              <a:t>McEntaggart</a:t>
            </a:r>
            <a:endParaRPr lang="en-US" dirty="0"/>
          </a:p>
        </p:txBody>
      </p:sp>
      <p:sp>
        <p:nvSpPr>
          <p:cNvPr id="5" name="TextBox 4">
            <a:extLst>
              <a:ext uri="{FF2B5EF4-FFF2-40B4-BE49-F238E27FC236}">
                <a16:creationId xmlns:a16="http://schemas.microsoft.com/office/drawing/2014/main" id="{D44E00DD-EBF3-4342-88E3-C6308848557A}"/>
              </a:ext>
            </a:extLst>
          </p:cNvPr>
          <p:cNvSpPr txBox="1"/>
          <p:nvPr/>
        </p:nvSpPr>
        <p:spPr>
          <a:xfrm>
            <a:off x="3645191" y="1494641"/>
            <a:ext cx="1749197" cy="646331"/>
          </a:xfrm>
          <a:prstGeom prst="rect">
            <a:avLst/>
          </a:prstGeom>
          <a:noFill/>
        </p:spPr>
        <p:txBody>
          <a:bodyPr wrap="none" rtlCol="0">
            <a:spAutoFit/>
          </a:bodyPr>
          <a:lstStyle/>
          <a:p>
            <a:r>
              <a:rPr lang="en-US" b="1" dirty="0"/>
              <a:t>Hubble Fellow</a:t>
            </a:r>
          </a:p>
          <a:p>
            <a:r>
              <a:rPr lang="en-US" dirty="0"/>
              <a:t>Matthew </a:t>
            </a:r>
            <a:r>
              <a:rPr lang="en-US" dirty="0" err="1"/>
              <a:t>Liska</a:t>
            </a:r>
            <a:endParaRPr lang="en-US" dirty="0"/>
          </a:p>
        </p:txBody>
      </p:sp>
      <p:sp>
        <p:nvSpPr>
          <p:cNvPr id="6" name="TextBox 5">
            <a:extLst>
              <a:ext uri="{FF2B5EF4-FFF2-40B4-BE49-F238E27FC236}">
                <a16:creationId xmlns:a16="http://schemas.microsoft.com/office/drawing/2014/main" id="{E9BFDF97-F949-044D-9AE3-DB389F5335A7}"/>
              </a:ext>
            </a:extLst>
          </p:cNvPr>
          <p:cNvSpPr txBox="1"/>
          <p:nvPr/>
        </p:nvSpPr>
        <p:spPr>
          <a:xfrm>
            <a:off x="590735" y="1479527"/>
            <a:ext cx="2749471" cy="4247317"/>
          </a:xfrm>
          <a:prstGeom prst="rect">
            <a:avLst/>
          </a:prstGeom>
          <a:noFill/>
        </p:spPr>
        <p:txBody>
          <a:bodyPr wrap="none" rtlCol="0">
            <a:spAutoFit/>
          </a:bodyPr>
          <a:lstStyle/>
          <a:p>
            <a:pPr fontAlgn="b"/>
            <a:r>
              <a:rPr lang="en-US" b="1" dirty="0"/>
              <a:t>Postdoctoral Scientists</a:t>
            </a:r>
            <a:endParaRPr lang="en-US" dirty="0"/>
          </a:p>
          <a:p>
            <a:pPr fontAlgn="b"/>
            <a:r>
              <a:rPr lang="en-US" dirty="0"/>
              <a:t>Ruby Shi</a:t>
            </a:r>
          </a:p>
          <a:p>
            <a:pPr fontAlgn="b"/>
            <a:r>
              <a:rPr lang="en-US" dirty="0"/>
              <a:t>Mark </a:t>
            </a:r>
            <a:r>
              <a:rPr lang="en-US" dirty="0" err="1"/>
              <a:t>Avara</a:t>
            </a:r>
            <a:endParaRPr lang="en-US" dirty="0"/>
          </a:p>
          <a:p>
            <a:pPr fontAlgn="b"/>
            <a:r>
              <a:rPr lang="en-US" dirty="0" err="1"/>
              <a:t>Mariia</a:t>
            </a:r>
            <a:r>
              <a:rPr lang="en-US" dirty="0"/>
              <a:t> </a:t>
            </a:r>
            <a:r>
              <a:rPr lang="en-US" dirty="0" err="1"/>
              <a:t>Fedkevych</a:t>
            </a:r>
            <a:endParaRPr lang="en-US" dirty="0"/>
          </a:p>
          <a:p>
            <a:pPr fontAlgn="b"/>
            <a:r>
              <a:rPr lang="en-US" dirty="0"/>
              <a:t>Miles </a:t>
            </a:r>
            <a:r>
              <a:rPr lang="en-US" dirty="0" err="1"/>
              <a:t>Wetherington</a:t>
            </a:r>
            <a:endParaRPr lang="en-US" dirty="0"/>
          </a:p>
          <a:p>
            <a:pPr fontAlgn="b"/>
            <a:r>
              <a:rPr lang="en-US" dirty="0"/>
              <a:t>Matthew Golden</a:t>
            </a:r>
          </a:p>
          <a:p>
            <a:pPr fontAlgn="b"/>
            <a:r>
              <a:rPr lang="en-US" dirty="0"/>
              <a:t>Kim </a:t>
            </a:r>
            <a:r>
              <a:rPr lang="en-US" dirty="0" err="1"/>
              <a:t>Chabein</a:t>
            </a:r>
            <a:endParaRPr lang="en-US" dirty="0"/>
          </a:p>
          <a:p>
            <a:pPr fontAlgn="b"/>
            <a:r>
              <a:rPr lang="en-US" dirty="0" err="1"/>
              <a:t>Qicheng</a:t>
            </a:r>
            <a:r>
              <a:rPr lang="en-US" dirty="0"/>
              <a:t> Tang</a:t>
            </a:r>
          </a:p>
          <a:p>
            <a:pPr fontAlgn="b"/>
            <a:r>
              <a:rPr lang="en-US" dirty="0" err="1"/>
              <a:t>Wenqian</a:t>
            </a:r>
            <a:r>
              <a:rPr lang="en-US" dirty="0"/>
              <a:t> Sun</a:t>
            </a:r>
          </a:p>
          <a:p>
            <a:pPr fontAlgn="b"/>
            <a:r>
              <a:rPr lang="en-US" dirty="0" err="1"/>
              <a:t>Shuaifeng</a:t>
            </a:r>
            <a:r>
              <a:rPr lang="en-US" dirty="0"/>
              <a:t> Guo</a:t>
            </a:r>
          </a:p>
          <a:p>
            <a:pPr fontAlgn="b"/>
            <a:r>
              <a:rPr lang="en-US" dirty="0"/>
              <a:t>Aniruddha Bhattacharya</a:t>
            </a:r>
          </a:p>
          <a:p>
            <a:pPr fontAlgn="b"/>
            <a:r>
              <a:rPr lang="en-US" dirty="0" err="1"/>
              <a:t>Sachin</a:t>
            </a:r>
            <a:r>
              <a:rPr lang="en-US" dirty="0"/>
              <a:t> </a:t>
            </a:r>
            <a:r>
              <a:rPr lang="en-US" dirty="0" err="1"/>
              <a:t>Barthwal</a:t>
            </a:r>
            <a:endParaRPr lang="en-US" dirty="0"/>
          </a:p>
          <a:p>
            <a:pPr fontAlgn="b"/>
            <a:r>
              <a:rPr lang="en-US" dirty="0"/>
              <a:t>Arnab Seth</a:t>
            </a:r>
          </a:p>
          <a:p>
            <a:pPr fontAlgn="b"/>
            <a:r>
              <a:rPr lang="en-US" dirty="0" err="1"/>
              <a:t>Bahadir</a:t>
            </a:r>
            <a:r>
              <a:rPr lang="en-US" dirty="0"/>
              <a:t> </a:t>
            </a:r>
            <a:r>
              <a:rPr lang="en-US" dirty="0" err="1"/>
              <a:t>Catalbas</a:t>
            </a:r>
            <a:endParaRPr lang="en-US" dirty="0"/>
          </a:p>
          <a:p>
            <a:endParaRPr lang="en-US" dirty="0"/>
          </a:p>
        </p:txBody>
      </p:sp>
    </p:spTree>
    <p:extLst>
      <p:ext uri="{BB962C8B-B14F-4D97-AF65-F5344CB8AC3E}">
        <p14:creationId xmlns:p14="http://schemas.microsoft.com/office/powerpoint/2010/main" val="2550488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B68100-F777-D39E-7BD9-DE180BB43DD7}"/>
              </a:ext>
            </a:extLst>
          </p:cNvPr>
          <p:cNvSpPr>
            <a:spLocks noGrp="1"/>
          </p:cNvSpPr>
          <p:nvPr>
            <p:ph idx="1"/>
          </p:nvPr>
        </p:nvSpPr>
        <p:spPr/>
        <p:txBody>
          <a:bodyPr/>
          <a:lstStyle/>
          <a:p>
            <a:r>
              <a:rPr lang="en-US"/>
              <a:t>                						</a:t>
            </a:r>
            <a:endParaRPr lang="en-US" sz="3600"/>
          </a:p>
        </p:txBody>
      </p:sp>
      <p:sp>
        <p:nvSpPr>
          <p:cNvPr id="4" name="TextBox 3">
            <a:extLst>
              <a:ext uri="{FF2B5EF4-FFF2-40B4-BE49-F238E27FC236}">
                <a16:creationId xmlns:a16="http://schemas.microsoft.com/office/drawing/2014/main" id="{955FA7D7-1326-C01C-3CB3-17D7EB6931A2}"/>
              </a:ext>
            </a:extLst>
          </p:cNvPr>
          <p:cNvSpPr txBox="1"/>
          <p:nvPr/>
        </p:nvSpPr>
        <p:spPr>
          <a:xfrm>
            <a:off x="1179095" y="369624"/>
            <a:ext cx="7724274" cy="523220"/>
          </a:xfrm>
          <a:prstGeom prst="rect">
            <a:avLst/>
          </a:prstGeom>
          <a:noFill/>
        </p:spPr>
        <p:txBody>
          <a:bodyPr wrap="square">
            <a:spAutoFit/>
          </a:bodyPr>
          <a:lstStyle/>
          <a:p>
            <a:r>
              <a:rPr lang="en-US" sz="2800" dirty="0">
                <a:solidFill>
                  <a:srgbClr val="A7934B"/>
                </a:solidFill>
                <a:latin typeface="Roboto" panose="02000000000000000000" pitchFamily="2" charset="0"/>
                <a:ea typeface="Roboto" panose="02000000000000000000" pitchFamily="2" charset="0"/>
                <a:cs typeface="Roboto" panose="02000000000000000000" pitchFamily="2" charset="0"/>
              </a:rPr>
              <a:t>2023 Sigma Pi Sigma Honor Society Inductions</a:t>
            </a:r>
            <a:endParaRPr lang="en-US" sz="2800" dirty="0"/>
          </a:p>
        </p:txBody>
      </p:sp>
      <p:sp>
        <p:nvSpPr>
          <p:cNvPr id="6" name="TextBox 5">
            <a:extLst>
              <a:ext uri="{FF2B5EF4-FFF2-40B4-BE49-F238E27FC236}">
                <a16:creationId xmlns:a16="http://schemas.microsoft.com/office/drawing/2014/main" id="{B819416E-E65C-F062-ECB5-DB12AE7D1C57}"/>
              </a:ext>
            </a:extLst>
          </p:cNvPr>
          <p:cNvSpPr txBox="1"/>
          <p:nvPr/>
        </p:nvSpPr>
        <p:spPr>
          <a:xfrm>
            <a:off x="1972491" y="1232489"/>
            <a:ext cx="5703656" cy="1754326"/>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Sigma Pi Sigma was </a:t>
            </a:r>
            <a:r>
              <a:rPr lang="en-US" dirty="0">
                <a:latin typeface="Calibri" panose="020F0502020204030204" pitchFamily="34" charset="0"/>
                <a:ea typeface="Calibri" panose="020F0502020204030204" pitchFamily="34" charset="0"/>
              </a:rPr>
              <a:t>founded by students and </a:t>
            </a:r>
            <a:r>
              <a:rPr lang="en-US" sz="1800" dirty="0">
                <a:effectLst/>
                <a:latin typeface="Calibri" panose="020F0502020204030204" pitchFamily="34" charset="0"/>
                <a:ea typeface="Calibri" panose="020F0502020204030204" pitchFamily="34" charset="0"/>
              </a:rPr>
              <a:t>exists to honor outstanding scholars in physics and astronomy, encourage interest in physics and astronomy among students at all levels, and to promote the service of its members towards their fellow students, colleagues, and the public.</a:t>
            </a:r>
            <a:endParaRPr lang="en-US" dirty="0"/>
          </a:p>
        </p:txBody>
      </p:sp>
      <p:sp>
        <p:nvSpPr>
          <p:cNvPr id="8" name="TextBox 7">
            <a:extLst>
              <a:ext uri="{FF2B5EF4-FFF2-40B4-BE49-F238E27FC236}">
                <a16:creationId xmlns:a16="http://schemas.microsoft.com/office/drawing/2014/main" id="{EA9C97B5-AB8F-FF14-36C3-9CA15C79FBBD}"/>
              </a:ext>
            </a:extLst>
          </p:cNvPr>
          <p:cNvSpPr txBox="1"/>
          <p:nvPr/>
        </p:nvSpPr>
        <p:spPr>
          <a:xfrm>
            <a:off x="1972491" y="3142886"/>
            <a:ext cx="4572000" cy="2308324"/>
          </a:xfrm>
          <a:prstGeom prst="rect">
            <a:avLst/>
          </a:prstGeom>
          <a:noFill/>
        </p:spPr>
        <p:txBody>
          <a:bodyPr wrap="square">
            <a:spAutoFit/>
          </a:bodyPr>
          <a:lstStyle/>
          <a:p>
            <a:pPr marL="0" marR="0" fontAlgn="base"/>
            <a:r>
              <a:rPr lang="en-US" sz="2400" dirty="0">
                <a:effectLst/>
                <a:latin typeface="Calibri" panose="020F0502020204030204" pitchFamily="34" charset="0"/>
                <a:ea typeface="Times New Roman" panose="02020603050405020304" pitchFamily="18" charset="0"/>
              </a:rPr>
              <a:t>Eric </a:t>
            </a:r>
            <a:r>
              <a:rPr lang="en-US" sz="2400" dirty="0" err="1">
                <a:effectLst/>
                <a:latin typeface="Calibri" panose="020F0502020204030204" pitchFamily="34" charset="0"/>
                <a:ea typeface="Times New Roman" panose="02020603050405020304" pitchFamily="18" charset="0"/>
              </a:rPr>
              <a:t>Swiler</a:t>
            </a:r>
            <a:br>
              <a:rPr lang="en-US" sz="2400" dirty="0">
                <a:effectLst/>
                <a:latin typeface="Calibri" panose="020F0502020204030204" pitchFamily="34" charset="0"/>
                <a:ea typeface="Times New Roman" panose="02020603050405020304" pitchFamily="18" charset="0"/>
              </a:rPr>
            </a:br>
            <a:r>
              <a:rPr lang="en-US" sz="2400" dirty="0">
                <a:effectLst/>
                <a:latin typeface="Calibri" panose="020F0502020204030204" pitchFamily="34" charset="0"/>
                <a:ea typeface="Times New Roman" panose="02020603050405020304" pitchFamily="18" charset="0"/>
              </a:rPr>
              <a:t>Miller Chen</a:t>
            </a:r>
            <a:br>
              <a:rPr lang="en-US" sz="2400" dirty="0">
                <a:effectLst/>
                <a:latin typeface="Calibri" panose="020F0502020204030204" pitchFamily="34" charset="0"/>
                <a:ea typeface="Times New Roman" panose="02020603050405020304" pitchFamily="18" charset="0"/>
              </a:rPr>
            </a:br>
            <a:r>
              <a:rPr lang="en-US" sz="2400" dirty="0">
                <a:effectLst/>
                <a:latin typeface="Calibri" panose="020F0502020204030204" pitchFamily="34" charset="0"/>
                <a:ea typeface="Times New Roman" panose="02020603050405020304" pitchFamily="18" charset="0"/>
              </a:rPr>
              <a:t>Lila Nassar</a:t>
            </a:r>
            <a:br>
              <a:rPr lang="en-US" sz="2400" dirty="0">
                <a:effectLst/>
                <a:latin typeface="Calibri" panose="020F0502020204030204" pitchFamily="34" charset="0"/>
                <a:ea typeface="Times New Roman" panose="02020603050405020304" pitchFamily="18" charset="0"/>
              </a:rPr>
            </a:br>
            <a:r>
              <a:rPr lang="en-US" sz="2400" dirty="0">
                <a:effectLst/>
                <a:latin typeface="Calibri" panose="020F0502020204030204" pitchFamily="34" charset="0"/>
                <a:ea typeface="Times New Roman" panose="02020603050405020304" pitchFamily="18" charset="0"/>
              </a:rPr>
              <a:t>Wesley Ford</a:t>
            </a:r>
            <a:br>
              <a:rPr lang="en-US" sz="2400" dirty="0">
                <a:effectLst/>
                <a:latin typeface="Calibri" panose="020F0502020204030204" pitchFamily="34" charset="0"/>
                <a:ea typeface="Times New Roman" panose="02020603050405020304" pitchFamily="18" charset="0"/>
              </a:rPr>
            </a:br>
            <a:r>
              <a:rPr lang="en-US" sz="2400" dirty="0">
                <a:effectLst/>
                <a:latin typeface="Calibri" panose="020F0502020204030204" pitchFamily="34" charset="0"/>
                <a:ea typeface="Times New Roman" panose="02020603050405020304" pitchFamily="18" charset="0"/>
              </a:rPr>
              <a:t>Michael </a:t>
            </a:r>
            <a:r>
              <a:rPr lang="en-US" sz="2400" dirty="0" err="1">
                <a:effectLst/>
                <a:latin typeface="Calibri" panose="020F0502020204030204" pitchFamily="34" charset="0"/>
                <a:ea typeface="Times New Roman" panose="02020603050405020304" pitchFamily="18" charset="0"/>
              </a:rPr>
              <a:t>Pacocha</a:t>
            </a:r>
            <a:br>
              <a:rPr lang="en-US" sz="2400" dirty="0">
                <a:effectLst/>
                <a:latin typeface="Calibri" panose="020F0502020204030204" pitchFamily="34" charset="0"/>
                <a:ea typeface="Times New Roman" panose="02020603050405020304" pitchFamily="18" charset="0"/>
              </a:rPr>
            </a:br>
            <a:r>
              <a:rPr lang="en-US" sz="2400" dirty="0">
                <a:effectLst/>
                <a:latin typeface="Calibri" panose="020F0502020204030204" pitchFamily="34" charset="0"/>
                <a:ea typeface="Times New Roman" panose="02020603050405020304" pitchFamily="18" charset="0"/>
              </a:rPr>
              <a:t>Joshua Herring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6905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881051" y="1247013"/>
            <a:ext cx="5212080" cy="5260291"/>
          </a:xfrm>
        </p:spPr>
        <p:txBody>
          <a:bodyPr lIns="91440" tIns="45720" rIns="91440" bIns="45720" anchor="t"/>
          <a:lstStyle/>
          <a:p>
            <a:pPr marL="0" marR="0">
              <a:spcBef>
                <a:spcPts val="0"/>
              </a:spcBef>
              <a:spcAft>
                <a:spcPts val="0"/>
              </a:spcAft>
            </a:pPr>
            <a:r>
              <a:rPr lang="en-US" sz="1800" b="1" u="sng" dirty="0">
                <a:effectLst/>
                <a:latin typeface="Calibri" panose="020F0502020204030204" pitchFamily="34" charset="0"/>
              </a:rPr>
              <a:t>Fall 2022:</a:t>
            </a:r>
            <a:endParaRPr lang="en-US" sz="1800" dirty="0">
              <a:effectLst/>
              <a:latin typeface="Calibri" panose="020F0502020204030204" pitchFamily="34" charset="0"/>
            </a:endParaRPr>
          </a:p>
          <a:p>
            <a:pPr>
              <a:spcBef>
                <a:spcPts val="0"/>
              </a:spcBef>
            </a:pPr>
            <a:r>
              <a:rPr lang="en-US" sz="1800" dirty="0" err="1">
                <a:effectLst/>
                <a:latin typeface="Calibri"/>
                <a:cs typeface="Calibri"/>
              </a:rPr>
              <a:t>Kelimar</a:t>
            </a:r>
            <a:r>
              <a:rPr lang="en-US" sz="1800" dirty="0">
                <a:effectLst/>
                <a:latin typeface="Calibri"/>
                <a:cs typeface="Calibri"/>
              </a:rPr>
              <a:t> Diaz Cruz</a:t>
            </a:r>
            <a:r>
              <a:rPr lang="en-US" sz="1800" dirty="0">
                <a:latin typeface="Calibri"/>
                <a:cs typeface="Calibri"/>
              </a:rPr>
              <a:t> </a:t>
            </a:r>
          </a:p>
          <a:p>
            <a:pPr>
              <a:spcBef>
                <a:spcPts val="0"/>
              </a:spcBef>
            </a:pPr>
            <a:r>
              <a:rPr lang="en-US" sz="1800" dirty="0">
                <a:effectLst/>
                <a:latin typeface="Calibri"/>
                <a:cs typeface="Calibri"/>
              </a:rPr>
              <a:t>Vinod </a:t>
            </a:r>
            <a:r>
              <a:rPr lang="en-US" sz="1800" dirty="0" err="1">
                <a:effectLst/>
                <a:latin typeface="Calibri"/>
                <a:cs typeface="Calibri"/>
              </a:rPr>
              <a:t>Gaire</a:t>
            </a:r>
            <a:r>
              <a:rPr lang="en-US" sz="1800" dirty="0">
                <a:effectLst/>
                <a:latin typeface="Calibri"/>
                <a:cs typeface="Calibri"/>
              </a:rPr>
              <a:t> </a:t>
            </a:r>
            <a:endParaRPr lang="en-US" dirty="0">
              <a:latin typeface="Calibri"/>
              <a:cs typeface="Calibri"/>
            </a:endParaRPr>
          </a:p>
          <a:p>
            <a:pPr>
              <a:spcBef>
                <a:spcPts val="0"/>
              </a:spcBef>
            </a:pPr>
            <a:r>
              <a:rPr lang="en-US" sz="1800" dirty="0" err="1">
                <a:effectLst/>
                <a:latin typeface="Calibri"/>
                <a:cs typeface="Calibri"/>
              </a:rPr>
              <a:t>Jyothishraj</a:t>
            </a:r>
            <a:r>
              <a:rPr lang="en-US" sz="1800" dirty="0">
                <a:effectLst/>
                <a:latin typeface="Calibri"/>
                <a:cs typeface="Calibri"/>
              </a:rPr>
              <a:t> Nambisan</a:t>
            </a:r>
            <a:r>
              <a:rPr lang="en-US" sz="1800" dirty="0">
                <a:latin typeface="Calibri"/>
                <a:cs typeface="Calibri"/>
              </a:rPr>
              <a:t> </a:t>
            </a:r>
            <a:endParaRPr lang="en-US" dirty="0">
              <a:latin typeface="Calibri"/>
              <a:cs typeface="Calibri"/>
            </a:endParaRPr>
          </a:p>
          <a:p>
            <a:pPr>
              <a:spcBef>
                <a:spcPts val="0"/>
              </a:spcBef>
            </a:pPr>
            <a:r>
              <a:rPr lang="en-US" sz="1800" dirty="0">
                <a:effectLst/>
                <a:latin typeface="Calibri"/>
                <a:cs typeface="Calibri"/>
              </a:rPr>
              <a:t>Michael </a:t>
            </a:r>
            <a:r>
              <a:rPr lang="en-US" sz="1800" dirty="0">
                <a:latin typeface="Calibri"/>
                <a:cs typeface="Calibri"/>
              </a:rPr>
              <a:t>Ryan</a:t>
            </a:r>
            <a:endParaRPr lang="en-US" dirty="0">
              <a:latin typeface="Calibri"/>
              <a:cs typeface="Calibri"/>
            </a:endParaRPr>
          </a:p>
          <a:p>
            <a:pPr marL="0" marR="0">
              <a:spcBef>
                <a:spcPts val="0"/>
              </a:spcBef>
              <a:spcAft>
                <a:spcPts val="0"/>
              </a:spcAft>
            </a:pPr>
            <a:r>
              <a:rPr lang="en-US" sz="1800" dirty="0">
                <a:latin typeface="Calibri"/>
                <a:cs typeface="Calibri"/>
              </a:rPr>
              <a:t>Holly</a:t>
            </a:r>
            <a:r>
              <a:rPr lang="en-US" sz="1800" dirty="0">
                <a:effectLst/>
                <a:latin typeface="Calibri"/>
                <a:cs typeface="Calibri"/>
              </a:rPr>
              <a:t> </a:t>
            </a:r>
            <a:r>
              <a:rPr lang="en-US" sz="1800" dirty="0" err="1">
                <a:effectLst/>
                <a:latin typeface="Calibri"/>
                <a:cs typeface="Calibri"/>
              </a:rPr>
              <a:t>Tinkey</a:t>
            </a:r>
            <a:endParaRPr lang="en-US" sz="1800" dirty="0">
              <a:effectLst/>
              <a:latin typeface="Calibri"/>
              <a:cs typeface="Calibri"/>
            </a:endParaRPr>
          </a:p>
          <a:p>
            <a:pPr marL="0" marR="0">
              <a:spcBef>
                <a:spcPts val="0"/>
              </a:spcBef>
              <a:spcAft>
                <a:spcPts val="0"/>
              </a:spcAft>
            </a:pPr>
            <a:r>
              <a:rPr lang="en-US" sz="1800" dirty="0" err="1">
                <a:latin typeface="Calibri"/>
                <a:cs typeface="Calibri"/>
              </a:rPr>
              <a:t>Bochao</a:t>
            </a:r>
            <a:r>
              <a:rPr lang="en-US" sz="1800" dirty="0">
                <a:latin typeface="Calibri"/>
                <a:cs typeface="Calibri"/>
              </a:rPr>
              <a:t> Wei</a:t>
            </a:r>
            <a:endParaRPr lang="en-US" sz="1800" dirty="0">
              <a:effectLst/>
              <a:latin typeface="Calibri"/>
              <a:cs typeface="Calibri"/>
            </a:endParaRPr>
          </a:p>
          <a:p>
            <a:pPr>
              <a:spcBef>
                <a:spcPts val="0"/>
              </a:spcBef>
            </a:pPr>
            <a:endParaRPr lang="en-US" sz="1800" dirty="0">
              <a:latin typeface="Calibri"/>
              <a:cs typeface="Calibri"/>
            </a:endParaRPr>
          </a:p>
          <a:p>
            <a:pPr marL="0" marR="0">
              <a:spcBef>
                <a:spcPts val="0"/>
              </a:spcBef>
              <a:spcAft>
                <a:spcPts val="0"/>
              </a:spcAft>
            </a:pPr>
            <a:r>
              <a:rPr lang="en-US" sz="1800" b="1" u="sng" dirty="0">
                <a:effectLst/>
                <a:latin typeface="Calibri" panose="020F0502020204030204" pitchFamily="34" charset="0"/>
              </a:rPr>
              <a:t>Spring 2023</a:t>
            </a:r>
            <a:r>
              <a:rPr lang="en-US" sz="1800" dirty="0">
                <a:effectLst/>
                <a:latin typeface="Calibri" panose="020F0502020204030204" pitchFamily="34" charset="0"/>
              </a:rPr>
              <a:t>:</a:t>
            </a:r>
          </a:p>
          <a:p>
            <a:pPr>
              <a:spcBef>
                <a:spcPts val="0"/>
              </a:spcBef>
            </a:pPr>
            <a:r>
              <a:rPr lang="en-US" sz="1800" dirty="0">
                <a:effectLst/>
                <a:latin typeface="Calibri"/>
                <a:cs typeface="Calibri"/>
              </a:rPr>
              <a:t>Xiao Chai </a:t>
            </a:r>
            <a:endParaRPr lang="en-US" sz="1800" dirty="0">
              <a:latin typeface="Calibri"/>
              <a:cs typeface="Calibri"/>
            </a:endParaRPr>
          </a:p>
          <a:p>
            <a:pPr>
              <a:spcBef>
                <a:spcPts val="0"/>
              </a:spcBef>
            </a:pPr>
            <a:r>
              <a:rPr lang="en-US" sz="1800" dirty="0">
                <a:effectLst/>
                <a:latin typeface="Calibri"/>
                <a:cs typeface="Calibri"/>
              </a:rPr>
              <a:t>Pranav </a:t>
            </a:r>
            <a:r>
              <a:rPr lang="en-US" sz="1800" dirty="0">
                <a:latin typeface="Calibri"/>
                <a:cs typeface="Calibri"/>
              </a:rPr>
              <a:t>Dave</a:t>
            </a:r>
            <a:endParaRPr lang="en-US" dirty="0">
              <a:latin typeface="Arial" panose="020B0604020202020204"/>
              <a:cs typeface="Arial" panose="020B0604020202020204"/>
            </a:endParaRPr>
          </a:p>
          <a:p>
            <a:pPr>
              <a:spcBef>
                <a:spcPts val="0"/>
              </a:spcBef>
            </a:pPr>
            <a:r>
              <a:rPr lang="en-US" sz="1800" dirty="0">
                <a:latin typeface="Calibri"/>
                <a:cs typeface="Calibri"/>
              </a:rPr>
              <a:t>Thomas </a:t>
            </a:r>
            <a:r>
              <a:rPr lang="en-US" sz="1800" dirty="0">
                <a:effectLst/>
                <a:latin typeface="Calibri"/>
                <a:cs typeface="Calibri"/>
              </a:rPr>
              <a:t>Day </a:t>
            </a:r>
            <a:endParaRPr lang="en-US" dirty="0">
              <a:effectLst/>
              <a:latin typeface="Arial" panose="020B0604020202020204"/>
              <a:cs typeface="Arial" panose="020B0604020202020204"/>
            </a:endParaRPr>
          </a:p>
          <a:p>
            <a:pPr marL="0" marR="0">
              <a:spcBef>
                <a:spcPts val="0"/>
              </a:spcBef>
              <a:spcAft>
                <a:spcPts val="0"/>
              </a:spcAft>
            </a:pPr>
            <a:r>
              <a:rPr lang="en-US" sz="1800" dirty="0">
                <a:effectLst/>
                <a:latin typeface="Calibri"/>
                <a:cs typeface="Calibri"/>
              </a:rPr>
              <a:t>Danielle Skinner</a:t>
            </a:r>
            <a:endParaRPr lang="en-US" dirty="0">
              <a:effectLst/>
              <a:latin typeface="Arial"/>
              <a:cs typeface="Arial"/>
            </a:endParaRPr>
          </a:p>
          <a:p>
            <a:pPr>
              <a:spcBef>
                <a:spcPts val="0"/>
              </a:spcBef>
            </a:pPr>
            <a:endParaRPr lang="en-US" sz="1800" dirty="0">
              <a:latin typeface="Calibri"/>
              <a:cs typeface="Calibri"/>
            </a:endParaRPr>
          </a:p>
          <a:p>
            <a:pPr marL="0" marR="0">
              <a:spcBef>
                <a:spcPts val="0"/>
              </a:spcBef>
              <a:spcAft>
                <a:spcPts val="0"/>
              </a:spcAft>
            </a:pPr>
            <a:r>
              <a:rPr lang="en-US" sz="1800" b="1" u="sng" dirty="0">
                <a:effectLst/>
                <a:latin typeface="Calibri" panose="020F0502020204030204" pitchFamily="34" charset="0"/>
              </a:rPr>
              <a:t>Summer 2023</a:t>
            </a:r>
            <a:r>
              <a:rPr lang="en-US" sz="1800" dirty="0">
                <a:effectLst/>
                <a:latin typeface="Calibri" panose="020F0502020204030204" pitchFamily="34" charset="0"/>
              </a:rPr>
              <a:t>:</a:t>
            </a:r>
          </a:p>
          <a:p>
            <a:pPr>
              <a:spcBef>
                <a:spcPts val="0"/>
              </a:spcBef>
            </a:pPr>
            <a:r>
              <a:rPr lang="en-US" sz="1800" dirty="0" err="1">
                <a:effectLst/>
                <a:latin typeface="Calibri"/>
                <a:cs typeface="Calibri"/>
              </a:rPr>
              <a:t>Hareesh</a:t>
            </a:r>
            <a:r>
              <a:rPr lang="en-US" sz="1800" dirty="0">
                <a:effectLst/>
                <a:latin typeface="Calibri"/>
                <a:cs typeface="Calibri"/>
              </a:rPr>
              <a:t> Gautham Bhaskar </a:t>
            </a:r>
            <a:endParaRPr lang="en-US" sz="1800" dirty="0">
              <a:latin typeface="Calibri"/>
              <a:cs typeface="Calibri"/>
            </a:endParaRPr>
          </a:p>
          <a:p>
            <a:pPr>
              <a:spcBef>
                <a:spcPts val="0"/>
              </a:spcBef>
            </a:pPr>
            <a:r>
              <a:rPr lang="en-US" sz="1800" dirty="0">
                <a:effectLst/>
                <a:latin typeface="Calibri"/>
                <a:cs typeface="Calibri"/>
              </a:rPr>
              <a:t>Matthew Golden </a:t>
            </a:r>
            <a:endParaRPr lang="en-US" dirty="0">
              <a:latin typeface="Calibri"/>
              <a:cs typeface="Calibri"/>
            </a:endParaRPr>
          </a:p>
          <a:p>
            <a:pPr>
              <a:spcBef>
                <a:spcPts val="0"/>
              </a:spcBef>
            </a:pPr>
            <a:r>
              <a:rPr lang="en-US" sz="1800" dirty="0">
                <a:effectLst/>
                <a:latin typeface="Calibri"/>
                <a:cs typeface="Calibri"/>
              </a:rPr>
              <a:t>Nathaniel Moore </a:t>
            </a:r>
            <a:endParaRPr lang="en-US" dirty="0">
              <a:latin typeface="Calibri"/>
              <a:cs typeface="Calibri"/>
            </a:endParaRPr>
          </a:p>
          <a:p>
            <a:pPr>
              <a:spcBef>
                <a:spcPts val="0"/>
              </a:spcBef>
            </a:pPr>
            <a:r>
              <a:rPr lang="en-US" sz="1800" dirty="0">
                <a:effectLst/>
                <a:latin typeface="Calibri"/>
                <a:cs typeface="Calibri"/>
              </a:rPr>
              <a:t>Joshua </a:t>
            </a:r>
            <a:r>
              <a:rPr lang="en-US" sz="1800" dirty="0" err="1">
                <a:effectLst/>
                <a:latin typeface="Calibri"/>
                <a:cs typeface="Calibri"/>
              </a:rPr>
              <a:t>Pughe</a:t>
            </a:r>
            <a:r>
              <a:rPr lang="en-US" sz="1800" dirty="0">
                <a:effectLst/>
                <a:latin typeface="Calibri"/>
                <a:cs typeface="Calibri"/>
              </a:rPr>
              <a:t>-Sanford </a:t>
            </a:r>
            <a:endParaRPr lang="en-US" dirty="0">
              <a:latin typeface="Calibri"/>
              <a:cs typeface="Calibri"/>
            </a:endParaRPr>
          </a:p>
          <a:p>
            <a:pPr marL="0" marR="0">
              <a:spcBef>
                <a:spcPts val="0"/>
              </a:spcBef>
              <a:spcAft>
                <a:spcPts val="0"/>
              </a:spcAft>
            </a:pPr>
            <a:r>
              <a:rPr lang="en-US" sz="1800" dirty="0">
                <a:effectLst/>
                <a:latin typeface="Calibri"/>
                <a:cs typeface="Calibri"/>
              </a:rPr>
              <a:t>Feng </a:t>
            </a:r>
            <a:r>
              <a:rPr lang="en-US" sz="1800" dirty="0" err="1">
                <a:effectLst/>
                <a:latin typeface="Calibri"/>
                <a:cs typeface="Calibri"/>
              </a:rPr>
              <a:t>Xiong</a:t>
            </a:r>
            <a:r>
              <a:rPr lang="en-US" sz="1800" dirty="0">
                <a:effectLst/>
                <a:latin typeface="Calibri"/>
                <a:cs typeface="Calibri"/>
              </a:rPr>
              <a:t> </a:t>
            </a:r>
            <a:endParaRPr lang="en-US" dirty="0">
              <a:solidFill>
                <a:srgbClr val="000000"/>
              </a:solidFill>
              <a:latin typeface="Calibri"/>
              <a:cs typeface="Calibri"/>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             Recent PhD Graduate Success</a:t>
            </a:r>
          </a:p>
        </p:txBody>
      </p:sp>
    </p:spTree>
    <p:extLst>
      <p:ext uri="{BB962C8B-B14F-4D97-AF65-F5344CB8AC3E}">
        <p14:creationId xmlns:p14="http://schemas.microsoft.com/office/powerpoint/2010/main" val="2012474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5993F1-8396-CA10-E628-52C1D317EB2A}"/>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66558309-24C8-ACEB-4DF6-BA23B0CF64A0}"/>
              </a:ext>
            </a:extLst>
          </p:cNvPr>
          <p:cNvSpPr txBox="1"/>
          <p:nvPr/>
        </p:nvSpPr>
        <p:spPr>
          <a:xfrm>
            <a:off x="1912725" y="375818"/>
            <a:ext cx="4662576" cy="523220"/>
          </a:xfrm>
          <a:prstGeom prst="rect">
            <a:avLst/>
          </a:prstGeom>
          <a:noFill/>
        </p:spPr>
        <p:txBody>
          <a:bodyPr wrap="square">
            <a:spAutoFit/>
          </a:bodyPr>
          <a:lstStyle/>
          <a:p>
            <a:pPr algn="ctr"/>
            <a:r>
              <a:rPr lang="en-US" sz="2800" b="1"/>
              <a:t>2023 Physics REU</a:t>
            </a:r>
          </a:p>
        </p:txBody>
      </p:sp>
      <p:sp>
        <p:nvSpPr>
          <p:cNvPr id="8" name="TextBox 7">
            <a:extLst>
              <a:ext uri="{FF2B5EF4-FFF2-40B4-BE49-F238E27FC236}">
                <a16:creationId xmlns:a16="http://schemas.microsoft.com/office/drawing/2014/main" id="{92725842-403E-333B-5323-977CFA0C2373}"/>
              </a:ext>
            </a:extLst>
          </p:cNvPr>
          <p:cNvSpPr txBox="1"/>
          <p:nvPr/>
        </p:nvSpPr>
        <p:spPr>
          <a:xfrm>
            <a:off x="1630393" y="1329314"/>
            <a:ext cx="6766632" cy="4524315"/>
          </a:xfrm>
          <a:prstGeom prst="rect">
            <a:avLst/>
          </a:prstGeom>
          <a:noFill/>
        </p:spPr>
        <p:txBody>
          <a:bodyPr wrap="square">
            <a:spAutoFit/>
          </a:bodyPr>
          <a:lstStyle/>
          <a:p>
            <a:pPr marL="285750" indent="-285750">
              <a:buFont typeface="Arial" panose="020B0604020202020204" pitchFamily="34" charset="0"/>
              <a:buChar char="•"/>
            </a:pPr>
            <a:r>
              <a:rPr lang="en-US" dirty="0"/>
              <a:t>Physics REU was renewed for its 3</a:t>
            </a:r>
            <a:r>
              <a:rPr lang="en-US" baseline="30000" dirty="0"/>
              <a:t>rd</a:t>
            </a:r>
            <a:r>
              <a:rPr lang="en-US" dirty="0"/>
              <a:t> round of funding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13 students participated in summer 2023 from around the country! We welcomed 4 students from Morehouse and Spelman.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For the first time, the REU cohort visited the National Laboratory known as the ‘Mag Lab’ in Tallahassee, Florida. And saw the strongest magnet in the world (45 Tesla). Thanks to </a:t>
            </a:r>
            <a:r>
              <a:rPr lang="en-US" dirty="0" err="1"/>
              <a:t>Zhigang</a:t>
            </a:r>
            <a:r>
              <a:rPr lang="en-US" dirty="0"/>
              <a:t> Jiang and Martin </a:t>
            </a:r>
            <a:r>
              <a:rPr lang="en-US" dirty="0" err="1"/>
              <a:t>Mourigal</a:t>
            </a:r>
            <a:r>
              <a:rPr lang="en-US" dirty="0"/>
              <a:t> for arranging this!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From the very first GT Physics REU cohort in 2016, Dr. </a:t>
            </a:r>
            <a:r>
              <a:rPr lang="en-US" dirty="0" err="1"/>
              <a:t>Kelimar</a:t>
            </a:r>
            <a:r>
              <a:rPr lang="en-US" dirty="0"/>
              <a:t> Diaz graduated with her PhD in </a:t>
            </a:r>
            <a:r>
              <a:rPr lang="en-US" dirty="0" err="1"/>
              <a:t>QBioS</a:t>
            </a:r>
            <a:r>
              <a:rPr lang="en-US" dirty="0"/>
              <a:t>. </a:t>
            </a:r>
          </a:p>
          <a:p>
            <a:pPr marL="285750" indent="-285750">
              <a:buFont typeface="Arial" panose="020B0604020202020204" pitchFamily="34" charset="0"/>
              <a:buChar char="•"/>
            </a:pPr>
            <a:endParaRPr lang="en-US" dirty="0">
              <a:cs typeface="Arial"/>
            </a:endParaRPr>
          </a:p>
          <a:p>
            <a:pPr marL="285750" indent="-285750">
              <a:buFont typeface="Arial" panose="020B0604020202020204" pitchFamily="34" charset="0"/>
              <a:buChar char="•"/>
            </a:pPr>
            <a:r>
              <a:rPr lang="en-US" dirty="0">
                <a:cs typeface="Arial"/>
              </a:rPr>
              <a:t>Two REU alums started grad school at GT this year.</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53302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in hexagons&#10;&#10;Description automatically generated">
            <a:extLst>
              <a:ext uri="{FF2B5EF4-FFF2-40B4-BE49-F238E27FC236}">
                <a16:creationId xmlns:a16="http://schemas.microsoft.com/office/drawing/2014/main" id="{C881626B-DDD7-A7A5-B59E-E7C8C0DA0285}"/>
              </a:ext>
            </a:extLst>
          </p:cNvPr>
          <p:cNvPicPr>
            <a:picLocks noGrp="1" noChangeAspect="1"/>
          </p:cNvPicPr>
          <p:nvPr>
            <p:ph idx="1"/>
          </p:nvPr>
        </p:nvPicPr>
        <p:blipFill>
          <a:blip r:embed="rId2"/>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240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REU Faces</a:t>
            </a:r>
          </a:p>
        </p:txBody>
      </p:sp>
      <p:pic>
        <p:nvPicPr>
          <p:cNvPr id="7" name="Picture 6" descr="A group of people in hexagons">
            <a:extLst>
              <a:ext uri="{FF2B5EF4-FFF2-40B4-BE49-F238E27FC236}">
                <a16:creationId xmlns:a16="http://schemas.microsoft.com/office/drawing/2014/main" id="{F2C1D452-A503-455A-0939-56331EEB94DB}"/>
              </a:ext>
            </a:extLst>
          </p:cNvPr>
          <p:cNvPicPr>
            <a:picLocks noChangeAspect="1"/>
          </p:cNvPicPr>
          <p:nvPr/>
        </p:nvPicPr>
        <p:blipFill>
          <a:blip r:embed="rId2"/>
          <a:stretch>
            <a:fillRect/>
          </a:stretch>
        </p:blipFill>
        <p:spPr>
          <a:xfrm>
            <a:off x="-18498" y="1558344"/>
            <a:ext cx="9162498" cy="5153905"/>
          </a:xfrm>
          <a:prstGeom prst="rect">
            <a:avLst/>
          </a:prstGeom>
        </p:spPr>
      </p:pic>
    </p:spTree>
    <p:extLst>
      <p:ext uri="{BB962C8B-B14F-4D97-AF65-F5344CB8AC3E}">
        <p14:creationId xmlns:p14="http://schemas.microsoft.com/office/powerpoint/2010/main" val="3870202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5F8699-2CFD-84E9-2029-F85C865917DA}"/>
              </a:ext>
            </a:extLst>
          </p:cNvPr>
          <p:cNvSpPr>
            <a:spLocks noGrp="1"/>
          </p:cNvSpPr>
          <p:nvPr>
            <p:ph idx="1"/>
          </p:nvPr>
        </p:nvSpPr>
        <p:spPr/>
        <p:txBody>
          <a:bodyPr/>
          <a:lstStyle/>
          <a:p>
            <a:r>
              <a:rPr lang="en-US" dirty="0"/>
              <a:t>                             </a:t>
            </a:r>
          </a:p>
          <a:p>
            <a:r>
              <a:rPr lang="en-US" dirty="0"/>
              <a:t>					</a:t>
            </a:r>
          </a:p>
        </p:txBody>
      </p:sp>
      <p:pic>
        <p:nvPicPr>
          <p:cNvPr id="4" name="Picture 3" descr="A group of people standing together&#10;&#10;Description automatically generated">
            <a:extLst>
              <a:ext uri="{FF2B5EF4-FFF2-40B4-BE49-F238E27FC236}">
                <a16:creationId xmlns:a16="http://schemas.microsoft.com/office/drawing/2014/main" id="{57D8DDE2-5582-AB26-5977-493F58DB260D}"/>
              </a:ext>
            </a:extLst>
          </p:cNvPr>
          <p:cNvPicPr>
            <a:picLocks noChangeAspect="1"/>
          </p:cNvPicPr>
          <p:nvPr/>
        </p:nvPicPr>
        <p:blipFill>
          <a:blip r:embed="rId2"/>
          <a:stretch>
            <a:fillRect/>
          </a:stretch>
        </p:blipFill>
        <p:spPr>
          <a:xfrm>
            <a:off x="1630391" y="1033014"/>
            <a:ext cx="6038491" cy="4528868"/>
          </a:xfrm>
          <a:prstGeom prst="rect">
            <a:avLst/>
          </a:prstGeom>
        </p:spPr>
      </p:pic>
      <p:sp>
        <p:nvSpPr>
          <p:cNvPr id="5" name="Title 3">
            <a:extLst>
              <a:ext uri="{FF2B5EF4-FFF2-40B4-BE49-F238E27FC236}">
                <a16:creationId xmlns:a16="http://schemas.microsoft.com/office/drawing/2014/main" id="{5F6972C1-3760-324A-B79D-0015E7779776}"/>
              </a:ext>
            </a:extLst>
          </p:cNvPr>
          <p:cNvSpPr txBox="1">
            <a:spLocks/>
          </p:cNvSpPr>
          <p:nvPr/>
        </p:nvSpPr>
        <p:spPr>
          <a:xfrm>
            <a:off x="1290918" y="173131"/>
            <a:ext cx="5903259" cy="1016000"/>
          </a:xfrm>
          <a:prstGeom prst="rect">
            <a:avLst/>
          </a:prstGeom>
        </p:spPr>
        <p:txBody>
          <a:bodyPr/>
          <a:lstStyle>
            <a:lvl1pPr algn="l" defTabSz="342900" rtl="0" eaLnBrk="1" latinLnBrk="0" hangingPunct="1">
              <a:spcBef>
                <a:spcPct val="0"/>
              </a:spcBef>
              <a:buNone/>
              <a:defRPr sz="3600" b="1" kern="1200">
                <a:solidFill>
                  <a:srgbClr val="857437"/>
                </a:solidFill>
                <a:latin typeface="+mj-lt"/>
                <a:ea typeface="+mj-ea"/>
                <a:cs typeface="+mj-cs"/>
              </a:defRPr>
            </a:lvl1pPr>
          </a:lstStyle>
          <a:p>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REU Students 2023 </a:t>
            </a:r>
          </a:p>
        </p:txBody>
      </p:sp>
    </p:spTree>
    <p:extLst>
      <p:ext uri="{BB962C8B-B14F-4D97-AF65-F5344CB8AC3E}">
        <p14:creationId xmlns:p14="http://schemas.microsoft.com/office/powerpoint/2010/main" val="930610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walking down a hallway">
            <a:extLst>
              <a:ext uri="{FF2B5EF4-FFF2-40B4-BE49-F238E27FC236}">
                <a16:creationId xmlns:a16="http://schemas.microsoft.com/office/drawing/2014/main" id="{0101B713-2578-EBA4-15B2-EDCD4DB8D93A}"/>
              </a:ext>
            </a:extLst>
          </p:cNvPr>
          <p:cNvPicPr>
            <a:picLocks noGrp="1" noChangeAspect="1"/>
          </p:cNvPicPr>
          <p:nvPr>
            <p:ph idx="1"/>
          </p:nvPr>
        </p:nvPicPr>
        <p:blipFill>
          <a:blip r:embed="rId2"/>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2400" dirty="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Conferences in SOP: Summer 2023</a:t>
            </a:r>
          </a:p>
        </p:txBody>
      </p:sp>
      <p:sp>
        <p:nvSpPr>
          <p:cNvPr id="9" name="TextBox 8">
            <a:extLst>
              <a:ext uri="{FF2B5EF4-FFF2-40B4-BE49-F238E27FC236}">
                <a16:creationId xmlns:a16="http://schemas.microsoft.com/office/drawing/2014/main" id="{5C23DE60-E4E0-6675-854E-C9BEAD9924A8}"/>
              </a:ext>
            </a:extLst>
          </p:cNvPr>
          <p:cNvSpPr txBox="1"/>
          <p:nvPr/>
        </p:nvSpPr>
        <p:spPr>
          <a:xfrm>
            <a:off x="1742536" y="1403817"/>
            <a:ext cx="6056294" cy="1323439"/>
          </a:xfrm>
          <a:prstGeom prst="rect">
            <a:avLst/>
          </a:prstGeom>
          <a:noFill/>
        </p:spPr>
        <p:txBody>
          <a:bodyPr wrap="square">
            <a:spAutoFit/>
          </a:bodyPr>
          <a:lstStyle/>
          <a:p>
            <a:pPr marL="0" marR="0">
              <a:spcBef>
                <a:spcPts val="0"/>
              </a:spcBef>
              <a:spcAft>
                <a:spcPts val="0"/>
              </a:spcAft>
            </a:pPr>
            <a:r>
              <a:rPr lang="en-US" sz="2000" dirty="0"/>
              <a:t>Dan </a:t>
            </a:r>
            <a:r>
              <a:rPr lang="en-US" sz="2000" dirty="0">
                <a:effectLst/>
              </a:rPr>
              <a:t>Goldman and </a:t>
            </a:r>
            <a:r>
              <a:rPr lang="en-US" sz="2000" dirty="0" err="1">
                <a:effectLst/>
              </a:rPr>
              <a:t>PoLS</a:t>
            </a:r>
            <a:r>
              <a:rPr lang="en-US" sz="2000" dirty="0">
                <a:effectLst/>
              </a:rPr>
              <a:t> faculty organized and hosted the International Physics of living Systems Student Research Network Annual Meeting in August with 200 attendees</a:t>
            </a:r>
          </a:p>
        </p:txBody>
      </p:sp>
      <p:pic>
        <p:nvPicPr>
          <p:cNvPr id="2" name="Picture 1" descr="A group of people walking down a hallway">
            <a:extLst>
              <a:ext uri="{FF2B5EF4-FFF2-40B4-BE49-F238E27FC236}">
                <a16:creationId xmlns:a16="http://schemas.microsoft.com/office/drawing/2014/main" id="{9A5C2DE9-07B3-0DB8-A1A9-B51F1CB2EF8A}"/>
              </a:ext>
            </a:extLst>
          </p:cNvPr>
          <p:cNvPicPr>
            <a:picLocks noChangeAspect="1"/>
          </p:cNvPicPr>
          <p:nvPr/>
        </p:nvPicPr>
        <p:blipFill>
          <a:blip r:embed="rId2"/>
          <a:stretch>
            <a:fillRect/>
          </a:stretch>
        </p:blipFill>
        <p:spPr>
          <a:xfrm>
            <a:off x="1543853" y="2967458"/>
            <a:ext cx="6056294" cy="3594706"/>
          </a:xfrm>
          <a:prstGeom prst="rect">
            <a:avLst/>
          </a:prstGeom>
        </p:spPr>
      </p:pic>
    </p:spTree>
    <p:extLst>
      <p:ext uri="{BB962C8B-B14F-4D97-AF65-F5344CB8AC3E}">
        <p14:creationId xmlns:p14="http://schemas.microsoft.com/office/powerpoint/2010/main" val="3296875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300942" y="149616"/>
            <a:ext cx="4780344" cy="688975"/>
          </a:xfrm>
          <a:prstGeom prst="rect">
            <a:avLst/>
          </a:prstGeom>
        </p:spPr>
        <p:txBody>
          <a:bodyPr lIns="91440" tIns="45720" rIns="91440" bIns="45720" anchor="t"/>
          <a:lstStyle/>
          <a:p>
            <a:r>
              <a:rPr lang="en-US" dirty="0" err="1">
                <a:solidFill>
                  <a:srgbClr val="A7934B"/>
                </a:solidFill>
                <a:latin typeface="Roboto"/>
                <a:ea typeface="Roboto"/>
                <a:cs typeface="Roboto"/>
              </a:rPr>
              <a:t>CUWiP</a:t>
            </a:r>
            <a:r>
              <a:rPr lang="en-US" dirty="0">
                <a:solidFill>
                  <a:srgbClr val="A7934B"/>
                </a:solidFill>
                <a:latin typeface="Roboto"/>
                <a:ea typeface="Roboto"/>
                <a:cs typeface="Roboto"/>
              </a:rPr>
              <a:t> coming to GT!</a:t>
            </a:r>
            <a:endParaRPr lang="en-US" dirty="0">
              <a:latin typeface="Roboto"/>
              <a:ea typeface="Roboto"/>
              <a:cs typeface="Roboto"/>
            </a:endParaRPr>
          </a:p>
        </p:txBody>
      </p:sp>
      <p:sp>
        <p:nvSpPr>
          <p:cNvPr id="15" name="TextBox 14">
            <a:extLst>
              <a:ext uri="{FF2B5EF4-FFF2-40B4-BE49-F238E27FC236}">
                <a16:creationId xmlns:a16="http://schemas.microsoft.com/office/drawing/2014/main" id="{2B3BE7DC-1E18-EF09-984C-E50354C52B4F}"/>
              </a:ext>
            </a:extLst>
          </p:cNvPr>
          <p:cNvSpPr txBox="1"/>
          <p:nvPr/>
        </p:nvSpPr>
        <p:spPr>
          <a:xfrm>
            <a:off x="430161" y="5045176"/>
            <a:ext cx="1243781"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6" name="TextBox 15">
            <a:extLst>
              <a:ext uri="{FF2B5EF4-FFF2-40B4-BE49-F238E27FC236}">
                <a16:creationId xmlns:a16="http://schemas.microsoft.com/office/drawing/2014/main" id="{73AE86C2-E993-E5FE-9A36-FB5DBFE25DD9}"/>
              </a:ext>
            </a:extLst>
          </p:cNvPr>
          <p:cNvSpPr txBox="1"/>
          <p:nvPr/>
        </p:nvSpPr>
        <p:spPr>
          <a:xfrm>
            <a:off x="2673145" y="529712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20" name="Picture 19">
            <a:extLst>
              <a:ext uri="{FF2B5EF4-FFF2-40B4-BE49-F238E27FC236}">
                <a16:creationId xmlns:a16="http://schemas.microsoft.com/office/drawing/2014/main" id="{AA4611E6-151D-371D-4F5C-3F18534AC658}"/>
              </a:ext>
            </a:extLst>
          </p:cNvPr>
          <p:cNvPicPr>
            <a:picLocks noChangeAspect="1"/>
          </p:cNvPicPr>
          <p:nvPr/>
        </p:nvPicPr>
        <p:blipFill>
          <a:blip r:embed="rId3"/>
          <a:stretch>
            <a:fillRect/>
          </a:stretch>
        </p:blipFill>
        <p:spPr>
          <a:xfrm>
            <a:off x="1052330" y="892298"/>
            <a:ext cx="6058488" cy="3721365"/>
          </a:xfrm>
          <a:prstGeom prst="rect">
            <a:avLst/>
          </a:prstGeom>
        </p:spPr>
      </p:pic>
      <p:sp>
        <p:nvSpPr>
          <p:cNvPr id="21" name="TextBox 20">
            <a:extLst>
              <a:ext uri="{FF2B5EF4-FFF2-40B4-BE49-F238E27FC236}">
                <a16:creationId xmlns:a16="http://schemas.microsoft.com/office/drawing/2014/main" id="{35100EA7-9455-1419-B92E-E6A6558C9B79}"/>
              </a:ext>
            </a:extLst>
          </p:cNvPr>
          <p:cNvSpPr txBox="1"/>
          <p:nvPr/>
        </p:nvSpPr>
        <p:spPr>
          <a:xfrm>
            <a:off x="1048871" y="4977332"/>
            <a:ext cx="58168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Georgia Tech was selected to host the Conference for Undergraduate Women in Physics (</a:t>
            </a:r>
            <a:r>
              <a:rPr lang="en-US" sz="1400" err="1"/>
              <a:t>CUWiP</a:t>
            </a:r>
            <a:r>
              <a:rPr lang="en-US" sz="1400"/>
              <a:t>) at GT early next year (Jan 19-21). This is the second time we will host it (last time in 2016), we expect to bring about 200 participating students for the meeting.  </a:t>
            </a:r>
            <a:endParaRPr lang="en-US"/>
          </a:p>
        </p:txBody>
      </p:sp>
    </p:spTree>
    <p:extLst>
      <p:ext uri="{BB962C8B-B14F-4D97-AF65-F5344CB8AC3E}">
        <p14:creationId xmlns:p14="http://schemas.microsoft.com/office/powerpoint/2010/main" val="1096364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A37849-6C88-4861-ABFA-E6C5A48E460E}"/>
              </a:ext>
            </a:extLst>
          </p:cNvPr>
          <p:cNvPicPr>
            <a:picLocks noGrp="1" noChangeAspect="1"/>
          </p:cNvPicPr>
          <p:nvPr>
            <p:ph idx="1"/>
          </p:nvPr>
        </p:nvPicPr>
        <p:blipFill>
          <a:blip r:embed="rId2"/>
          <a:stretch>
            <a:fillRect/>
          </a:stretch>
        </p:blipFill>
        <p:spPr/>
      </p:pic>
      <p:sp>
        <p:nvSpPr>
          <p:cNvPr id="3" name="TextBox 2">
            <a:extLst>
              <a:ext uri="{FF2B5EF4-FFF2-40B4-BE49-F238E27FC236}">
                <a16:creationId xmlns:a16="http://schemas.microsoft.com/office/drawing/2014/main" id="{4145E061-29C9-6D25-223A-D396BCD33AA5}"/>
              </a:ext>
            </a:extLst>
          </p:cNvPr>
          <p:cNvSpPr txBox="1"/>
          <p:nvPr/>
        </p:nvSpPr>
        <p:spPr>
          <a:xfrm>
            <a:off x="1572768" y="263390"/>
            <a:ext cx="4572000" cy="584775"/>
          </a:xfrm>
          <a:prstGeom prst="rect">
            <a:avLst/>
          </a:prstGeom>
          <a:noFill/>
        </p:spPr>
        <p:txBody>
          <a:bodyPr wrap="square">
            <a:spAutoFit/>
          </a:bodyPr>
          <a:lstStyle/>
          <a:p>
            <a:r>
              <a:rPr lang="en-US" sz="3200" b="1" dirty="0">
                <a:solidFill>
                  <a:srgbClr val="A7934B"/>
                </a:solidFill>
                <a:latin typeface="Roboto" panose="02000000000000000000" pitchFamily="2" charset="0"/>
                <a:ea typeface="Roboto" panose="02000000000000000000" pitchFamily="2" charset="0"/>
                <a:cs typeface="Roboto" panose="02000000000000000000" pitchFamily="2" charset="0"/>
              </a:rPr>
              <a:t>Hiring in the next year </a:t>
            </a:r>
            <a:endParaRPr lang="en-US" sz="3200" b="1" dirty="0"/>
          </a:p>
        </p:txBody>
      </p:sp>
      <p:sp>
        <p:nvSpPr>
          <p:cNvPr id="6" name="TextBox 5">
            <a:extLst>
              <a:ext uri="{FF2B5EF4-FFF2-40B4-BE49-F238E27FC236}">
                <a16:creationId xmlns:a16="http://schemas.microsoft.com/office/drawing/2014/main" id="{11EBFD83-D8FC-F444-B849-D1CDB7A8C0BD}"/>
              </a:ext>
            </a:extLst>
          </p:cNvPr>
          <p:cNvSpPr txBox="1"/>
          <p:nvPr/>
        </p:nvSpPr>
        <p:spPr>
          <a:xfrm>
            <a:off x="1792919" y="1700997"/>
            <a:ext cx="5360236" cy="3970318"/>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cs typeface="Times New Roman" panose="02020603050405020304" pitchFamily="18" charset="0"/>
              </a:rPr>
              <a:t>Three new faculty position in the coming year</a:t>
            </a:r>
          </a:p>
          <a:p>
            <a:endParaRPr lang="en-US" sz="2800" b="1" dirty="0">
              <a:solidFill>
                <a:srgbClr val="000000"/>
              </a:solidFill>
              <a:latin typeface="Times New Roman" panose="02020603050405020304" pitchFamily="18" charset="0"/>
              <a:cs typeface="Times New Roman" panose="02020603050405020304" pitchFamily="18" charset="0"/>
            </a:endParaRPr>
          </a:p>
          <a:p>
            <a:r>
              <a:rPr lang="en-US" sz="2800" b="1" dirty="0">
                <a:solidFill>
                  <a:srgbClr val="000000"/>
                </a:solidFill>
                <a:effectLst/>
                <a:latin typeface="Times New Roman" panose="02020603050405020304" pitchFamily="18" charset="0"/>
                <a:cs typeface="Times New Roman" panose="02020603050405020304" pitchFamily="18" charset="0"/>
              </a:rPr>
              <a:t>AI/ML-inspired physics initiative with two positions</a:t>
            </a:r>
          </a:p>
          <a:p>
            <a:endParaRPr lang="en-US" sz="2800" b="1" dirty="0">
              <a:solidFill>
                <a:srgbClr val="000000"/>
              </a:solidFill>
              <a:latin typeface="Times New Roman" panose="02020603050405020304" pitchFamily="18" charset="0"/>
              <a:cs typeface="Times New Roman" panose="02020603050405020304" pitchFamily="18" charset="0"/>
            </a:endParaRPr>
          </a:p>
          <a:p>
            <a:r>
              <a:rPr lang="en-US" sz="2800" b="1" dirty="0">
                <a:solidFill>
                  <a:srgbClr val="000000"/>
                </a:solidFill>
                <a:latin typeface="Times New Roman" panose="02020603050405020304" pitchFamily="18" charset="0"/>
                <a:cs typeface="Times New Roman" panose="02020603050405020304" pitchFamily="18" charset="0"/>
              </a:rPr>
              <a:t>Physics of Living Systems with one position</a:t>
            </a:r>
            <a:endParaRPr lang="en-US" sz="2800" b="1" dirty="0">
              <a:solidFill>
                <a:srgbClr val="000000"/>
              </a:solidFill>
              <a:effectLst/>
              <a:latin typeface="Times New Roman" panose="02020603050405020304" pitchFamily="18" charset="0"/>
              <a:cs typeface="Times New Roman" panose="02020603050405020304" pitchFamily="18" charset="0"/>
            </a:endParaRPr>
          </a:p>
          <a:p>
            <a:r>
              <a:rPr lang="en-US" sz="2800"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9972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A37849-6C88-4861-ABFA-E6C5A48E460E}"/>
              </a:ext>
            </a:extLst>
          </p:cNvPr>
          <p:cNvPicPr>
            <a:picLocks noGrp="1" noChangeAspect="1"/>
          </p:cNvPicPr>
          <p:nvPr>
            <p:ph idx="1"/>
          </p:nvPr>
        </p:nvPicPr>
        <p:blipFill>
          <a:blip r:embed="rId2"/>
          <a:stretch>
            <a:fillRect/>
          </a:stretch>
        </p:blipFill>
        <p:spPr/>
      </p:pic>
      <p:sp>
        <p:nvSpPr>
          <p:cNvPr id="3" name="TextBox 2">
            <a:extLst>
              <a:ext uri="{FF2B5EF4-FFF2-40B4-BE49-F238E27FC236}">
                <a16:creationId xmlns:a16="http://schemas.microsoft.com/office/drawing/2014/main" id="{4145E061-29C9-6D25-223A-D396BCD33AA5}"/>
              </a:ext>
            </a:extLst>
          </p:cNvPr>
          <p:cNvSpPr txBox="1"/>
          <p:nvPr/>
        </p:nvSpPr>
        <p:spPr>
          <a:xfrm>
            <a:off x="1572768" y="263390"/>
            <a:ext cx="4572000" cy="584775"/>
          </a:xfrm>
          <a:prstGeom prst="rect">
            <a:avLst/>
          </a:prstGeom>
          <a:noFill/>
        </p:spPr>
        <p:txBody>
          <a:bodyPr wrap="square">
            <a:spAutoFit/>
          </a:bodyPr>
          <a:lstStyle/>
          <a:p>
            <a:r>
              <a:rPr lang="en-US" sz="3200" b="1" dirty="0">
                <a:solidFill>
                  <a:srgbClr val="A7934B"/>
                </a:solidFill>
                <a:latin typeface="Roboto" panose="02000000000000000000" pitchFamily="2" charset="0"/>
                <a:ea typeface="Roboto" panose="02000000000000000000" pitchFamily="2" charset="0"/>
                <a:cs typeface="Roboto" panose="02000000000000000000" pitchFamily="2" charset="0"/>
              </a:rPr>
              <a:t>GOALS for next year </a:t>
            </a:r>
            <a:endParaRPr lang="en-US" sz="3200" b="1" dirty="0"/>
          </a:p>
        </p:txBody>
      </p:sp>
      <p:sp>
        <p:nvSpPr>
          <p:cNvPr id="6" name="TextBox 5">
            <a:extLst>
              <a:ext uri="{FF2B5EF4-FFF2-40B4-BE49-F238E27FC236}">
                <a16:creationId xmlns:a16="http://schemas.microsoft.com/office/drawing/2014/main" id="{11EBFD83-D8FC-F444-B849-D1CDB7A8C0BD}"/>
              </a:ext>
            </a:extLst>
          </p:cNvPr>
          <p:cNvSpPr txBox="1"/>
          <p:nvPr/>
        </p:nvSpPr>
        <p:spPr>
          <a:xfrm>
            <a:off x="1423107" y="1469503"/>
            <a:ext cx="6297785" cy="4401205"/>
          </a:xfrm>
          <a:prstGeom prst="rect">
            <a:avLst/>
          </a:prstGeom>
          <a:noFill/>
        </p:spPr>
        <p:txBody>
          <a:bodyPr wrap="square">
            <a:spAutoFit/>
          </a:bodyPr>
          <a:lstStyle/>
          <a:p>
            <a:endParaRPr lang="en-US" sz="2800" b="1" dirty="0">
              <a:solidFill>
                <a:srgbClr val="000000"/>
              </a:solidFill>
              <a:effectLst/>
              <a:latin typeface="Times New Roman" panose="02020603050405020304" pitchFamily="18" charset="0"/>
              <a:cs typeface="Times New Roman" panose="02020603050405020304" pitchFamily="18" charset="0"/>
            </a:endParaRPr>
          </a:p>
          <a:p>
            <a:r>
              <a:rPr lang="en-US" sz="2800" b="1" dirty="0">
                <a:solidFill>
                  <a:srgbClr val="000000"/>
                </a:solidFill>
                <a:effectLst/>
                <a:latin typeface="Times New Roman" panose="02020603050405020304" pitchFamily="18" charset="0"/>
                <a:cs typeface="Times New Roman" panose="02020603050405020304" pitchFamily="18" charset="0"/>
              </a:rPr>
              <a:t>Postdoctoral fellowships at GT Physics</a:t>
            </a:r>
          </a:p>
          <a:p>
            <a:endParaRPr lang="en-US" sz="2800" b="1" dirty="0">
              <a:solidFill>
                <a:srgbClr val="000000"/>
              </a:solidFill>
              <a:latin typeface="Times New Roman" panose="02020603050405020304" pitchFamily="18" charset="0"/>
              <a:cs typeface="Times New Roman" panose="02020603050405020304" pitchFamily="18" charset="0"/>
            </a:endParaRPr>
          </a:p>
          <a:p>
            <a:r>
              <a:rPr lang="en-US" sz="2800" b="1" dirty="0">
                <a:solidFill>
                  <a:srgbClr val="000000"/>
                </a:solidFill>
                <a:effectLst/>
                <a:latin typeface="Times New Roman" panose="02020603050405020304" pitchFamily="18" charset="0"/>
                <a:cs typeface="Times New Roman" panose="02020603050405020304" pitchFamily="18" charset="0"/>
              </a:rPr>
              <a:t>Renovate and modernize Howey</a:t>
            </a:r>
          </a:p>
          <a:p>
            <a:br>
              <a:rPr lang="en-US" sz="2800" b="1" dirty="0">
                <a:solidFill>
                  <a:srgbClr val="000000"/>
                </a:solidFill>
                <a:effectLst/>
                <a:latin typeface="Times New Roman" panose="02020603050405020304" pitchFamily="18" charset="0"/>
                <a:cs typeface="Times New Roman" panose="02020603050405020304" pitchFamily="18" charset="0"/>
              </a:rPr>
            </a:br>
            <a:r>
              <a:rPr lang="en-US" sz="2800" b="1" dirty="0">
                <a:solidFill>
                  <a:srgbClr val="000000"/>
                </a:solidFill>
                <a:effectLst/>
                <a:latin typeface="Times New Roman" panose="02020603050405020304" pitchFamily="18" charset="0"/>
                <a:cs typeface="Times New Roman" panose="02020603050405020304" pitchFamily="18" charset="0"/>
              </a:rPr>
              <a:t>Continue strong, diverse recruitment</a:t>
            </a:r>
          </a:p>
          <a:p>
            <a:endParaRPr lang="en-US" sz="2800" b="1" dirty="0">
              <a:solidFill>
                <a:srgbClr val="000000"/>
              </a:solidFill>
              <a:latin typeface="Times New Roman" panose="02020603050405020304" pitchFamily="18" charset="0"/>
              <a:cs typeface="Times New Roman" panose="02020603050405020304" pitchFamily="18" charset="0"/>
            </a:endParaRPr>
          </a:p>
          <a:p>
            <a:r>
              <a:rPr lang="en-US" sz="2800" b="1" dirty="0">
                <a:solidFill>
                  <a:srgbClr val="000000"/>
                </a:solidFill>
                <a:effectLst/>
                <a:latin typeface="Times New Roman" panose="02020603050405020304" pitchFamily="18" charset="0"/>
                <a:cs typeface="Times New Roman" panose="02020603050405020304" pitchFamily="18" charset="0"/>
              </a:rPr>
              <a:t>Invest in industry engagement opportunities</a:t>
            </a:r>
          </a:p>
          <a:p>
            <a:r>
              <a:rPr lang="en-US" sz="2800"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28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A37849-6C88-4861-ABFA-E6C5A48E460E}"/>
              </a:ext>
            </a:extLst>
          </p:cNvPr>
          <p:cNvPicPr>
            <a:picLocks noGrp="1" noChangeAspect="1"/>
          </p:cNvPicPr>
          <p:nvPr>
            <p:ph idx="1"/>
          </p:nvPr>
        </p:nvPicPr>
        <p:blipFill>
          <a:blip r:embed="rId2"/>
          <a:stretch>
            <a:fillRect/>
          </a:stretch>
        </p:blipFill>
        <p:spPr/>
      </p:pic>
      <p:sp>
        <p:nvSpPr>
          <p:cNvPr id="3" name="TextBox 2">
            <a:extLst>
              <a:ext uri="{FF2B5EF4-FFF2-40B4-BE49-F238E27FC236}">
                <a16:creationId xmlns:a16="http://schemas.microsoft.com/office/drawing/2014/main" id="{4145E061-29C9-6D25-223A-D396BCD33AA5}"/>
              </a:ext>
            </a:extLst>
          </p:cNvPr>
          <p:cNvSpPr txBox="1"/>
          <p:nvPr/>
        </p:nvSpPr>
        <p:spPr>
          <a:xfrm>
            <a:off x="1572768" y="263390"/>
            <a:ext cx="4572000" cy="584775"/>
          </a:xfrm>
          <a:prstGeom prst="rect">
            <a:avLst/>
          </a:prstGeom>
          <a:noFill/>
        </p:spPr>
        <p:txBody>
          <a:bodyPr wrap="square">
            <a:spAutoFit/>
          </a:bodyPr>
          <a:lstStyle/>
          <a:p>
            <a:r>
              <a:rPr lang="en-US" sz="3200" b="1" dirty="0">
                <a:solidFill>
                  <a:srgbClr val="A7934B"/>
                </a:solidFill>
                <a:latin typeface="Roboto" panose="02000000000000000000" pitchFamily="2" charset="0"/>
                <a:ea typeface="Roboto" panose="02000000000000000000" pitchFamily="2" charset="0"/>
                <a:cs typeface="Roboto" panose="02000000000000000000" pitchFamily="2" charset="0"/>
              </a:rPr>
              <a:t>Onward and Upward</a:t>
            </a:r>
            <a:endParaRPr lang="en-US" sz="3200" b="1" dirty="0"/>
          </a:p>
        </p:txBody>
      </p:sp>
      <p:sp>
        <p:nvSpPr>
          <p:cNvPr id="6" name="TextBox 5">
            <a:extLst>
              <a:ext uri="{FF2B5EF4-FFF2-40B4-BE49-F238E27FC236}">
                <a16:creationId xmlns:a16="http://schemas.microsoft.com/office/drawing/2014/main" id="{11EBFD83-D8FC-F444-B849-D1CDB7A8C0BD}"/>
              </a:ext>
            </a:extLst>
          </p:cNvPr>
          <p:cNvSpPr txBox="1"/>
          <p:nvPr/>
        </p:nvSpPr>
        <p:spPr>
          <a:xfrm>
            <a:off x="1248997" y="1886760"/>
            <a:ext cx="6715902" cy="2677656"/>
          </a:xfrm>
          <a:prstGeom prst="rect">
            <a:avLst/>
          </a:prstGeom>
          <a:noFill/>
        </p:spPr>
        <p:txBody>
          <a:bodyPr wrap="square">
            <a:spAutoFit/>
          </a:bodyPr>
          <a:lstStyle/>
          <a:p>
            <a:r>
              <a:rPr lang="en-US" sz="2800" dirty="0">
                <a:solidFill>
                  <a:srgbClr val="000000"/>
                </a:solidFill>
                <a:effectLst/>
                <a:latin typeface="Times New Roman" panose="02020603050405020304" pitchFamily="18" charset="0"/>
                <a:cs typeface="Times New Roman" panose="02020603050405020304" pitchFamily="18" charset="0"/>
              </a:rPr>
              <a:t>Our peers are recognizing the tremendous momentum in the School in </a:t>
            </a:r>
            <a:r>
              <a:rPr lang="en-US" sz="2800" dirty="0">
                <a:solidFill>
                  <a:srgbClr val="000000"/>
                </a:solidFill>
                <a:latin typeface="Times New Roman" panose="02020603050405020304" pitchFamily="18" charset="0"/>
                <a:cs typeface="Times New Roman" panose="02020603050405020304" pitchFamily="18" charset="0"/>
              </a:rPr>
              <a:t>the</a:t>
            </a:r>
            <a:r>
              <a:rPr lang="en-US" sz="2800" dirty="0">
                <a:solidFill>
                  <a:srgbClr val="000000"/>
                </a:solidFill>
                <a:effectLst/>
                <a:latin typeface="Times New Roman" panose="02020603050405020304" pitchFamily="18" charset="0"/>
                <a:cs typeface="Times New Roman" panose="02020603050405020304" pitchFamily="18" charset="0"/>
              </a:rPr>
              <a:t> US News Graduate School Rankings </a:t>
            </a:r>
            <a:endParaRPr lang="en-US" sz="2800" dirty="0">
              <a:solidFill>
                <a:srgbClr val="000000"/>
              </a:solidFill>
              <a:latin typeface="Times New Roman" panose="02020603050405020304" pitchFamily="18" charset="0"/>
              <a:cs typeface="Times New Roman" panose="02020603050405020304" pitchFamily="18" charset="0"/>
            </a:endParaRPr>
          </a:p>
          <a:p>
            <a:endParaRPr lang="en-US" sz="2800" dirty="0">
              <a:solidFill>
                <a:srgbClr val="A7934B"/>
              </a:solidFill>
              <a:latin typeface="Times New Roman" panose="02020603050405020304" pitchFamily="18" charset="0"/>
              <a:ea typeface="Roboto" panose="02000000000000000000" pitchFamily="2" charset="0"/>
              <a:cs typeface="Times New Roman" panose="02020603050405020304" pitchFamily="18" charset="0"/>
            </a:endParaRPr>
          </a:p>
          <a:p>
            <a:r>
              <a:rPr lang="en-US" sz="2800" b="1"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SOP Physics went from 28</a:t>
            </a:r>
            <a:r>
              <a:rPr lang="en-US" sz="2800" b="1" baseline="30000"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th</a:t>
            </a:r>
            <a:r>
              <a:rPr lang="en-US" sz="2800" b="1"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 to 21</a:t>
            </a:r>
            <a:r>
              <a:rPr lang="en-US" sz="2800" b="1" baseline="30000"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st</a:t>
            </a:r>
            <a:r>
              <a:rPr lang="en-US" sz="2800" b="1"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 spot </a:t>
            </a:r>
          </a:p>
          <a:p>
            <a:r>
              <a:rPr lang="en-US" sz="2800" b="1" dirty="0">
                <a:solidFill>
                  <a:srgbClr val="A7934B"/>
                </a:solidFill>
                <a:latin typeface="Times New Roman" panose="02020603050405020304" pitchFamily="18" charset="0"/>
                <a:ea typeface="Roboto" panose="02000000000000000000" pitchFamily="2" charset="0"/>
                <a:cs typeface="Times New Roman" panose="02020603050405020304" pitchFamily="18" charset="0"/>
              </a:rPr>
              <a:t>in 2023!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8103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2400" dirty="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New Staff</a:t>
            </a:r>
          </a:p>
        </p:txBody>
      </p:sp>
      <p:pic>
        <p:nvPicPr>
          <p:cNvPr id="3" name="Picture 2" descr="A person with curly hair smiling&#10;&#10;Description automatically generated">
            <a:extLst>
              <a:ext uri="{FF2B5EF4-FFF2-40B4-BE49-F238E27FC236}">
                <a16:creationId xmlns:a16="http://schemas.microsoft.com/office/drawing/2014/main" id="{C13D183C-25DB-DF25-F477-1886EDD16167}"/>
              </a:ext>
            </a:extLst>
          </p:cNvPr>
          <p:cNvPicPr>
            <a:picLocks noChangeAspect="1"/>
          </p:cNvPicPr>
          <p:nvPr/>
        </p:nvPicPr>
        <p:blipFill>
          <a:blip r:embed="rId2"/>
          <a:stretch>
            <a:fillRect/>
          </a:stretch>
        </p:blipFill>
        <p:spPr>
          <a:xfrm>
            <a:off x="5660939" y="1262265"/>
            <a:ext cx="1714500" cy="2286000"/>
          </a:xfrm>
          <a:prstGeom prst="rect">
            <a:avLst/>
          </a:prstGeom>
        </p:spPr>
      </p:pic>
      <p:sp>
        <p:nvSpPr>
          <p:cNvPr id="6" name="TextBox 5">
            <a:extLst>
              <a:ext uri="{FF2B5EF4-FFF2-40B4-BE49-F238E27FC236}">
                <a16:creationId xmlns:a16="http://schemas.microsoft.com/office/drawing/2014/main" id="{73E1EBDA-3659-6E9A-0E07-6506599E5552}"/>
              </a:ext>
            </a:extLst>
          </p:cNvPr>
          <p:cNvSpPr txBox="1"/>
          <p:nvPr/>
        </p:nvSpPr>
        <p:spPr>
          <a:xfrm>
            <a:off x="5660939" y="3576961"/>
            <a:ext cx="1640097" cy="738664"/>
          </a:xfrm>
          <a:prstGeom prst="rect">
            <a:avLst/>
          </a:prstGeom>
          <a:noFill/>
        </p:spPr>
        <p:txBody>
          <a:bodyPr wrap="square" rtlCol="0">
            <a:spAutoFit/>
          </a:bodyPr>
          <a:lstStyle/>
          <a:p>
            <a:r>
              <a:rPr lang="en-US" sz="1400" err="1"/>
              <a:t>Telisha</a:t>
            </a:r>
            <a:r>
              <a:rPr lang="en-US" sz="1400"/>
              <a:t> Kendall</a:t>
            </a:r>
          </a:p>
          <a:p>
            <a:r>
              <a:rPr lang="en-US" sz="1400"/>
              <a:t>Administrative Supervisor</a:t>
            </a:r>
          </a:p>
        </p:txBody>
      </p:sp>
      <p:pic>
        <p:nvPicPr>
          <p:cNvPr id="8" name="Picture 7" descr="A close-up of a person smiling&#10;&#10;Description automatically generated">
            <a:extLst>
              <a:ext uri="{FF2B5EF4-FFF2-40B4-BE49-F238E27FC236}">
                <a16:creationId xmlns:a16="http://schemas.microsoft.com/office/drawing/2014/main" id="{114E5352-32AE-CD11-5067-BDC9CFE05154}"/>
              </a:ext>
            </a:extLst>
          </p:cNvPr>
          <p:cNvPicPr>
            <a:picLocks noChangeAspect="1"/>
          </p:cNvPicPr>
          <p:nvPr/>
        </p:nvPicPr>
        <p:blipFill>
          <a:blip r:embed="rId3"/>
          <a:stretch>
            <a:fillRect/>
          </a:stretch>
        </p:blipFill>
        <p:spPr>
          <a:xfrm>
            <a:off x="1288706" y="1262265"/>
            <a:ext cx="1714500" cy="2286000"/>
          </a:xfrm>
          <a:prstGeom prst="rect">
            <a:avLst/>
          </a:prstGeom>
        </p:spPr>
      </p:pic>
      <p:sp>
        <p:nvSpPr>
          <p:cNvPr id="9" name="TextBox 8">
            <a:extLst>
              <a:ext uri="{FF2B5EF4-FFF2-40B4-BE49-F238E27FC236}">
                <a16:creationId xmlns:a16="http://schemas.microsoft.com/office/drawing/2014/main" id="{0EB998C5-1094-39CB-E158-967C29AFF9EB}"/>
              </a:ext>
            </a:extLst>
          </p:cNvPr>
          <p:cNvSpPr txBox="1"/>
          <p:nvPr/>
        </p:nvSpPr>
        <p:spPr>
          <a:xfrm>
            <a:off x="1205677" y="3552041"/>
            <a:ext cx="1797529" cy="738664"/>
          </a:xfrm>
          <a:prstGeom prst="rect">
            <a:avLst/>
          </a:prstGeom>
          <a:noFill/>
        </p:spPr>
        <p:txBody>
          <a:bodyPr wrap="square" rtlCol="0">
            <a:spAutoFit/>
          </a:bodyPr>
          <a:lstStyle/>
          <a:p>
            <a:r>
              <a:rPr lang="en-US" sz="1400"/>
              <a:t>Carol March</a:t>
            </a:r>
          </a:p>
          <a:p>
            <a:r>
              <a:rPr lang="en-US" sz="1400"/>
              <a:t>Academic Program Coordinator</a:t>
            </a:r>
          </a:p>
        </p:txBody>
      </p:sp>
      <p:pic>
        <p:nvPicPr>
          <p:cNvPr id="11" name="Picture 10" descr="A person wearing glasses and a teal shirt&#10;&#10;Description automatically generated">
            <a:extLst>
              <a:ext uri="{FF2B5EF4-FFF2-40B4-BE49-F238E27FC236}">
                <a16:creationId xmlns:a16="http://schemas.microsoft.com/office/drawing/2014/main" id="{141DDCE0-1069-95F3-6B43-C69DEE4FF3A1}"/>
              </a:ext>
            </a:extLst>
          </p:cNvPr>
          <p:cNvPicPr>
            <a:picLocks noChangeAspect="1"/>
          </p:cNvPicPr>
          <p:nvPr/>
        </p:nvPicPr>
        <p:blipFill>
          <a:blip r:embed="rId4"/>
          <a:stretch>
            <a:fillRect/>
          </a:stretch>
        </p:blipFill>
        <p:spPr>
          <a:xfrm>
            <a:off x="3444271" y="1262265"/>
            <a:ext cx="1695811" cy="2261080"/>
          </a:xfrm>
          <a:prstGeom prst="rect">
            <a:avLst/>
          </a:prstGeom>
        </p:spPr>
      </p:pic>
      <p:sp>
        <p:nvSpPr>
          <p:cNvPr id="12" name="TextBox 11">
            <a:extLst>
              <a:ext uri="{FF2B5EF4-FFF2-40B4-BE49-F238E27FC236}">
                <a16:creationId xmlns:a16="http://schemas.microsoft.com/office/drawing/2014/main" id="{5A3EC8A0-847F-5DE1-EC58-3EFC8EB93CEC}"/>
              </a:ext>
            </a:extLst>
          </p:cNvPr>
          <p:cNvSpPr txBox="1"/>
          <p:nvPr/>
        </p:nvSpPr>
        <p:spPr>
          <a:xfrm>
            <a:off x="3333371" y="3561626"/>
            <a:ext cx="2175890" cy="523220"/>
          </a:xfrm>
          <a:prstGeom prst="rect">
            <a:avLst/>
          </a:prstGeom>
          <a:noFill/>
        </p:spPr>
        <p:txBody>
          <a:bodyPr wrap="square" rtlCol="0">
            <a:spAutoFit/>
          </a:bodyPr>
          <a:lstStyle/>
          <a:p>
            <a:r>
              <a:rPr lang="en-US" sz="1400"/>
              <a:t>Judy Rivers</a:t>
            </a:r>
          </a:p>
          <a:p>
            <a:r>
              <a:rPr lang="en-US" sz="1400"/>
              <a:t>Administrative Manager</a:t>
            </a:r>
          </a:p>
        </p:txBody>
      </p:sp>
    </p:spTree>
    <p:extLst>
      <p:ext uri="{BB962C8B-B14F-4D97-AF65-F5344CB8AC3E}">
        <p14:creationId xmlns:p14="http://schemas.microsoft.com/office/powerpoint/2010/main" val="114884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240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err="1">
                <a:solidFill>
                  <a:srgbClr val="A7934B"/>
                </a:solidFill>
                <a:latin typeface="Roboto" panose="02000000000000000000" pitchFamily="2" charset="0"/>
                <a:ea typeface="Roboto" panose="02000000000000000000" pitchFamily="2" charset="0"/>
                <a:cs typeface="Roboto" panose="02000000000000000000" pitchFamily="2" charset="0"/>
              </a:rPr>
              <a:t>SoP</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 Associate Chairs</a:t>
            </a:r>
          </a:p>
        </p:txBody>
      </p:sp>
      <p:sp>
        <p:nvSpPr>
          <p:cNvPr id="6" name="TextBox 5">
            <a:extLst>
              <a:ext uri="{FF2B5EF4-FFF2-40B4-BE49-F238E27FC236}">
                <a16:creationId xmlns:a16="http://schemas.microsoft.com/office/drawing/2014/main" id="{73E1EBDA-3659-6E9A-0E07-6506599E5552}"/>
              </a:ext>
            </a:extLst>
          </p:cNvPr>
          <p:cNvSpPr txBox="1"/>
          <p:nvPr/>
        </p:nvSpPr>
        <p:spPr>
          <a:xfrm>
            <a:off x="992774" y="3543539"/>
            <a:ext cx="1797529" cy="738664"/>
          </a:xfrm>
          <a:prstGeom prst="rect">
            <a:avLst/>
          </a:prstGeom>
          <a:noFill/>
        </p:spPr>
        <p:txBody>
          <a:bodyPr wrap="square" rtlCol="0">
            <a:spAutoFit/>
          </a:bodyPr>
          <a:lstStyle/>
          <a:p>
            <a:r>
              <a:rPr lang="en-US" sz="1400" b="1" dirty="0"/>
              <a:t>David Ballantyne</a:t>
            </a:r>
          </a:p>
          <a:p>
            <a:r>
              <a:rPr lang="en-US" sz="1400" dirty="0"/>
              <a:t>Associate Chair for Academic Programs</a:t>
            </a:r>
          </a:p>
        </p:txBody>
      </p:sp>
      <p:sp>
        <p:nvSpPr>
          <p:cNvPr id="9" name="TextBox 8">
            <a:extLst>
              <a:ext uri="{FF2B5EF4-FFF2-40B4-BE49-F238E27FC236}">
                <a16:creationId xmlns:a16="http://schemas.microsoft.com/office/drawing/2014/main" id="{0EB998C5-1094-39CB-E158-967C29AFF9EB}"/>
              </a:ext>
            </a:extLst>
          </p:cNvPr>
          <p:cNvSpPr txBox="1"/>
          <p:nvPr/>
        </p:nvSpPr>
        <p:spPr>
          <a:xfrm>
            <a:off x="3359336" y="3567603"/>
            <a:ext cx="2027165" cy="738664"/>
          </a:xfrm>
          <a:prstGeom prst="rect">
            <a:avLst/>
          </a:prstGeom>
          <a:noFill/>
        </p:spPr>
        <p:txBody>
          <a:bodyPr wrap="square" rtlCol="0">
            <a:spAutoFit/>
          </a:bodyPr>
          <a:lstStyle/>
          <a:p>
            <a:r>
              <a:rPr lang="en-US" sz="1400" b="1" dirty="0"/>
              <a:t>Edwin Greco</a:t>
            </a:r>
          </a:p>
          <a:p>
            <a:r>
              <a:rPr lang="en-US" sz="1400" dirty="0"/>
              <a:t>Associate Chair for Student Success</a:t>
            </a:r>
          </a:p>
        </p:txBody>
      </p:sp>
      <p:sp>
        <p:nvSpPr>
          <p:cNvPr id="12" name="TextBox 11">
            <a:extLst>
              <a:ext uri="{FF2B5EF4-FFF2-40B4-BE49-F238E27FC236}">
                <a16:creationId xmlns:a16="http://schemas.microsoft.com/office/drawing/2014/main" id="{5A3EC8A0-847F-5DE1-EC58-3EFC8EB93CEC}"/>
              </a:ext>
            </a:extLst>
          </p:cNvPr>
          <p:cNvSpPr txBox="1"/>
          <p:nvPr/>
        </p:nvSpPr>
        <p:spPr>
          <a:xfrm>
            <a:off x="5617996" y="3553124"/>
            <a:ext cx="2277339" cy="954107"/>
          </a:xfrm>
          <a:prstGeom prst="rect">
            <a:avLst/>
          </a:prstGeom>
          <a:noFill/>
        </p:spPr>
        <p:txBody>
          <a:bodyPr wrap="square" rtlCol="0">
            <a:spAutoFit/>
          </a:bodyPr>
          <a:lstStyle/>
          <a:p>
            <a:r>
              <a:rPr lang="en-US" sz="1400" b="1" dirty="0"/>
              <a:t>Chandra Raman</a:t>
            </a:r>
          </a:p>
          <a:p>
            <a:r>
              <a:rPr lang="en-US" sz="1400" dirty="0"/>
              <a:t>Associate Chair for Research &amp; Faculty Development</a:t>
            </a:r>
          </a:p>
        </p:txBody>
      </p:sp>
      <p:pic>
        <p:nvPicPr>
          <p:cNvPr id="5" name="Picture 4" descr="A person wearing glasses and a grey shirt&#10;&#10;Description automatically generated">
            <a:extLst>
              <a:ext uri="{FF2B5EF4-FFF2-40B4-BE49-F238E27FC236}">
                <a16:creationId xmlns:a16="http://schemas.microsoft.com/office/drawing/2014/main" id="{0CAA13B0-53A8-C805-196E-C987897D4A89}"/>
              </a:ext>
            </a:extLst>
          </p:cNvPr>
          <p:cNvPicPr>
            <a:picLocks noChangeAspect="1"/>
          </p:cNvPicPr>
          <p:nvPr/>
        </p:nvPicPr>
        <p:blipFill rotWithShape="1">
          <a:blip r:embed="rId2"/>
          <a:srcRect b="17786"/>
          <a:stretch/>
        </p:blipFill>
        <p:spPr>
          <a:xfrm>
            <a:off x="836964" y="1276010"/>
            <a:ext cx="2085421" cy="2285999"/>
          </a:xfrm>
          <a:prstGeom prst="rect">
            <a:avLst/>
          </a:prstGeom>
        </p:spPr>
      </p:pic>
      <p:pic>
        <p:nvPicPr>
          <p:cNvPr id="16" name="Picture 15" descr="A person holding a chicken&#10;&#10;Description automatically generated">
            <a:extLst>
              <a:ext uri="{FF2B5EF4-FFF2-40B4-BE49-F238E27FC236}">
                <a16:creationId xmlns:a16="http://schemas.microsoft.com/office/drawing/2014/main" id="{DCB42EF7-4A47-8382-F859-5156EAB5903A}"/>
              </a:ext>
            </a:extLst>
          </p:cNvPr>
          <p:cNvPicPr>
            <a:picLocks noChangeAspect="1"/>
          </p:cNvPicPr>
          <p:nvPr/>
        </p:nvPicPr>
        <p:blipFill>
          <a:blip r:embed="rId3"/>
          <a:stretch>
            <a:fillRect/>
          </a:stretch>
        </p:blipFill>
        <p:spPr>
          <a:xfrm>
            <a:off x="3202008" y="1288043"/>
            <a:ext cx="2043526" cy="2286000"/>
          </a:xfrm>
          <a:prstGeom prst="rect">
            <a:avLst/>
          </a:prstGeom>
        </p:spPr>
      </p:pic>
      <p:pic>
        <p:nvPicPr>
          <p:cNvPr id="3" name="Picture 2">
            <a:extLst>
              <a:ext uri="{FF2B5EF4-FFF2-40B4-BE49-F238E27FC236}">
                <a16:creationId xmlns:a16="http://schemas.microsoft.com/office/drawing/2014/main" id="{8397A2D0-4BEC-E94D-92E9-C7D6CB75CC85}"/>
              </a:ext>
            </a:extLst>
          </p:cNvPr>
          <p:cNvPicPr>
            <a:picLocks noChangeAspect="1"/>
          </p:cNvPicPr>
          <p:nvPr/>
        </p:nvPicPr>
        <p:blipFill>
          <a:blip r:embed="rId4"/>
          <a:stretch>
            <a:fillRect/>
          </a:stretch>
        </p:blipFill>
        <p:spPr>
          <a:xfrm>
            <a:off x="5499597" y="1276010"/>
            <a:ext cx="2099829" cy="2286000"/>
          </a:xfrm>
          <a:prstGeom prst="rect">
            <a:avLst/>
          </a:prstGeom>
        </p:spPr>
      </p:pic>
    </p:spTree>
    <p:extLst>
      <p:ext uri="{BB962C8B-B14F-4D97-AF65-F5344CB8AC3E}">
        <p14:creationId xmlns:p14="http://schemas.microsoft.com/office/powerpoint/2010/main" val="416116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erson smiling at the camera&#10;&#10;Description automatically generated">
            <a:extLst>
              <a:ext uri="{FF2B5EF4-FFF2-40B4-BE49-F238E27FC236}">
                <a16:creationId xmlns:a16="http://schemas.microsoft.com/office/drawing/2014/main" id="{31C38C66-DD1E-9C83-76F5-6B2967AB4BFD}"/>
              </a:ext>
            </a:extLst>
          </p:cNvPr>
          <p:cNvPicPr>
            <a:picLocks noGrp="1" noChangeAspect="1"/>
          </p:cNvPicPr>
          <p:nvPr>
            <p:ph idx="1"/>
          </p:nvPr>
        </p:nvPicPr>
        <p:blipFill>
          <a:blip r:embed="rId2"/>
          <a:stretch>
            <a:fillRect/>
          </a:stretch>
        </p:blipFill>
        <p:spPr/>
      </p:pic>
      <p:sp>
        <p:nvSpPr>
          <p:cNvPr id="4" name="TextBox 3">
            <a:extLst>
              <a:ext uri="{FF2B5EF4-FFF2-40B4-BE49-F238E27FC236}">
                <a16:creationId xmlns:a16="http://schemas.microsoft.com/office/drawing/2014/main" id="{FA47E4C7-A5B9-1833-90C4-08FA804D34C0}"/>
              </a:ext>
            </a:extLst>
          </p:cNvPr>
          <p:cNvSpPr txBox="1"/>
          <p:nvPr/>
        </p:nvSpPr>
        <p:spPr>
          <a:xfrm>
            <a:off x="884687" y="140612"/>
            <a:ext cx="4663440" cy="584775"/>
          </a:xfrm>
          <a:prstGeom prst="rect">
            <a:avLst/>
          </a:prstGeom>
          <a:noFill/>
        </p:spPr>
        <p:txBody>
          <a:bodyPr wrap="square">
            <a:spAutoFit/>
          </a:bodyPr>
          <a:lstStyle/>
          <a:p>
            <a:r>
              <a:rPr lang="en-US" sz="3200" b="1" dirty="0">
                <a:solidFill>
                  <a:srgbClr val="A7934B"/>
                </a:solidFill>
                <a:latin typeface="Roboto" panose="02000000000000000000" pitchFamily="2" charset="0"/>
                <a:ea typeface="Roboto" panose="02000000000000000000" pitchFamily="2" charset="0"/>
                <a:cs typeface="Roboto" panose="02000000000000000000" pitchFamily="2" charset="0"/>
              </a:rPr>
              <a:t>Promotion and Tenure</a:t>
            </a:r>
            <a:endParaRPr lang="en-US" sz="3200" b="1" dirty="0"/>
          </a:p>
        </p:txBody>
      </p:sp>
      <p:sp>
        <p:nvSpPr>
          <p:cNvPr id="6" name="TextBox 5">
            <a:extLst>
              <a:ext uri="{FF2B5EF4-FFF2-40B4-BE49-F238E27FC236}">
                <a16:creationId xmlns:a16="http://schemas.microsoft.com/office/drawing/2014/main" id="{AADCE5D6-70D9-44ED-3D8E-06995F2CEE3E}"/>
              </a:ext>
            </a:extLst>
          </p:cNvPr>
          <p:cNvSpPr txBox="1"/>
          <p:nvPr/>
        </p:nvSpPr>
        <p:spPr>
          <a:xfrm>
            <a:off x="2061955" y="1268611"/>
            <a:ext cx="4663440" cy="677108"/>
          </a:xfrm>
          <a:prstGeom prst="rect">
            <a:avLst/>
          </a:prstGeom>
          <a:noFill/>
        </p:spPr>
        <p:txBody>
          <a:bodyPr wrap="square">
            <a:spAutoFit/>
          </a:bodyPr>
          <a:lstStyle/>
          <a:p>
            <a:r>
              <a:rPr lang="en-US" sz="2000" dirty="0">
                <a:solidFill>
                  <a:srgbClr val="003057"/>
                </a:solidFill>
              </a:rPr>
              <a:t>Promotion to Full Professor rank</a:t>
            </a:r>
          </a:p>
          <a:p>
            <a:r>
              <a:rPr lang="en-US" dirty="0">
                <a:solidFill>
                  <a:srgbClr val="003057"/>
                </a:solidFill>
              </a:rPr>
              <a:t>		</a:t>
            </a:r>
          </a:p>
        </p:txBody>
      </p:sp>
      <p:pic>
        <p:nvPicPr>
          <p:cNvPr id="7" name="Picture 6" descr="A person smiling for the camera&#10;&#10;Description automatically generated">
            <a:extLst>
              <a:ext uri="{FF2B5EF4-FFF2-40B4-BE49-F238E27FC236}">
                <a16:creationId xmlns:a16="http://schemas.microsoft.com/office/drawing/2014/main" id="{C6636A81-307D-EDA2-6BC4-2F7ECEA3CBDF}"/>
              </a:ext>
            </a:extLst>
          </p:cNvPr>
          <p:cNvPicPr>
            <a:picLocks noChangeAspect="1"/>
          </p:cNvPicPr>
          <p:nvPr/>
        </p:nvPicPr>
        <p:blipFill>
          <a:blip r:embed="rId3"/>
          <a:stretch>
            <a:fillRect/>
          </a:stretch>
        </p:blipFill>
        <p:spPr>
          <a:xfrm>
            <a:off x="1796989" y="2015526"/>
            <a:ext cx="2050260" cy="2439788"/>
          </a:xfrm>
          <a:prstGeom prst="rect">
            <a:avLst/>
          </a:prstGeom>
        </p:spPr>
      </p:pic>
      <p:sp>
        <p:nvSpPr>
          <p:cNvPr id="9" name="TextBox 8">
            <a:extLst>
              <a:ext uri="{FF2B5EF4-FFF2-40B4-BE49-F238E27FC236}">
                <a16:creationId xmlns:a16="http://schemas.microsoft.com/office/drawing/2014/main" id="{1FFD7D35-283E-DF22-9705-72714A4CBE2E}"/>
              </a:ext>
            </a:extLst>
          </p:cNvPr>
          <p:cNvSpPr txBox="1"/>
          <p:nvPr/>
        </p:nvSpPr>
        <p:spPr>
          <a:xfrm>
            <a:off x="1716657" y="1667005"/>
            <a:ext cx="2130592" cy="369332"/>
          </a:xfrm>
          <a:prstGeom prst="rect">
            <a:avLst/>
          </a:prstGeom>
          <a:noFill/>
        </p:spPr>
        <p:txBody>
          <a:bodyPr wrap="square">
            <a:spAutoFit/>
          </a:bodyPr>
          <a:lstStyle/>
          <a:p>
            <a:r>
              <a:rPr lang="en-US" b="1">
                <a:solidFill>
                  <a:srgbClr val="003057"/>
                </a:solidFill>
              </a:rPr>
              <a:t>JC </a:t>
            </a:r>
            <a:r>
              <a:rPr lang="en-US" b="1" err="1">
                <a:solidFill>
                  <a:srgbClr val="003057"/>
                </a:solidFill>
              </a:rPr>
              <a:t>Gumbart</a:t>
            </a:r>
            <a:endParaRPr lang="en-US" b="1"/>
          </a:p>
        </p:txBody>
      </p:sp>
      <p:pic>
        <p:nvPicPr>
          <p:cNvPr id="13" name="Picture 12" descr="A person smiling at the camera&#10;&#10;Description automatically generated">
            <a:extLst>
              <a:ext uri="{FF2B5EF4-FFF2-40B4-BE49-F238E27FC236}">
                <a16:creationId xmlns:a16="http://schemas.microsoft.com/office/drawing/2014/main" id="{FAB70385-4120-84BD-B048-1EAE6E6B0687}"/>
              </a:ext>
            </a:extLst>
          </p:cNvPr>
          <p:cNvPicPr>
            <a:picLocks noChangeAspect="1"/>
          </p:cNvPicPr>
          <p:nvPr/>
        </p:nvPicPr>
        <p:blipFill>
          <a:blip r:embed="rId2"/>
          <a:stretch>
            <a:fillRect/>
          </a:stretch>
        </p:blipFill>
        <p:spPr>
          <a:xfrm>
            <a:off x="4393675" y="1994716"/>
            <a:ext cx="1806156" cy="2481409"/>
          </a:xfrm>
          <a:prstGeom prst="rect">
            <a:avLst/>
          </a:prstGeom>
        </p:spPr>
      </p:pic>
      <p:sp>
        <p:nvSpPr>
          <p:cNvPr id="15" name="TextBox 14">
            <a:extLst>
              <a:ext uri="{FF2B5EF4-FFF2-40B4-BE49-F238E27FC236}">
                <a16:creationId xmlns:a16="http://schemas.microsoft.com/office/drawing/2014/main" id="{1999E7B6-1F39-1F44-C776-BE4C336E4BF0}"/>
              </a:ext>
            </a:extLst>
          </p:cNvPr>
          <p:cNvSpPr txBox="1"/>
          <p:nvPr/>
        </p:nvSpPr>
        <p:spPr>
          <a:xfrm>
            <a:off x="4313038" y="1646194"/>
            <a:ext cx="2050260" cy="369332"/>
          </a:xfrm>
          <a:prstGeom prst="rect">
            <a:avLst/>
          </a:prstGeom>
          <a:noFill/>
        </p:spPr>
        <p:txBody>
          <a:bodyPr wrap="square">
            <a:spAutoFit/>
          </a:bodyPr>
          <a:lstStyle/>
          <a:p>
            <a:r>
              <a:rPr lang="en-US" b="1" err="1">
                <a:solidFill>
                  <a:srgbClr val="003057"/>
                </a:solidFill>
              </a:rPr>
              <a:t>Nepomuk</a:t>
            </a:r>
            <a:r>
              <a:rPr lang="en-US" b="1">
                <a:solidFill>
                  <a:srgbClr val="003057"/>
                </a:solidFill>
              </a:rPr>
              <a:t> </a:t>
            </a:r>
            <a:r>
              <a:rPr lang="en-US" b="1" err="1">
                <a:solidFill>
                  <a:srgbClr val="003057"/>
                </a:solidFill>
              </a:rPr>
              <a:t>Otte</a:t>
            </a:r>
            <a:endParaRPr lang="en-US" b="1"/>
          </a:p>
        </p:txBody>
      </p:sp>
      <p:sp>
        <p:nvSpPr>
          <p:cNvPr id="17" name="TextBox 16">
            <a:extLst>
              <a:ext uri="{FF2B5EF4-FFF2-40B4-BE49-F238E27FC236}">
                <a16:creationId xmlns:a16="http://schemas.microsoft.com/office/drawing/2014/main" id="{FA92505E-6088-6EC3-41B4-86F19BD61132}"/>
              </a:ext>
            </a:extLst>
          </p:cNvPr>
          <p:cNvSpPr txBox="1"/>
          <p:nvPr/>
        </p:nvSpPr>
        <p:spPr>
          <a:xfrm>
            <a:off x="1283815" y="4865240"/>
            <a:ext cx="5441580" cy="1477328"/>
          </a:xfrm>
          <a:prstGeom prst="rect">
            <a:avLst/>
          </a:prstGeom>
          <a:noFill/>
        </p:spPr>
        <p:txBody>
          <a:bodyPr wrap="square">
            <a:spAutoFit/>
          </a:bodyPr>
          <a:lstStyle/>
          <a:p>
            <a:r>
              <a:rPr lang="en-US" dirty="0">
                <a:solidFill>
                  <a:srgbClr val="003057"/>
                </a:solidFill>
              </a:rPr>
              <a:t>Promotion to a Senior Academic Professional rank:</a:t>
            </a:r>
          </a:p>
          <a:p>
            <a:r>
              <a:rPr lang="en-US" b="1" dirty="0">
                <a:solidFill>
                  <a:srgbClr val="003057"/>
                </a:solidFill>
              </a:rPr>
              <a:t>Martin </a:t>
            </a:r>
            <a:r>
              <a:rPr lang="en-US" b="1" dirty="0" err="1">
                <a:solidFill>
                  <a:srgbClr val="003057"/>
                </a:solidFill>
              </a:rPr>
              <a:t>Jarrio</a:t>
            </a:r>
            <a:endParaRPr lang="en-US" b="1" dirty="0">
              <a:solidFill>
                <a:srgbClr val="003057"/>
              </a:solidFill>
            </a:endParaRPr>
          </a:p>
          <a:p>
            <a:endParaRPr lang="en-US" b="1" dirty="0">
              <a:solidFill>
                <a:srgbClr val="003057"/>
              </a:solidFill>
            </a:endParaRPr>
          </a:p>
          <a:p>
            <a:r>
              <a:rPr lang="en-US" dirty="0">
                <a:solidFill>
                  <a:srgbClr val="003057"/>
                </a:solidFill>
              </a:rPr>
              <a:t>Promotion to a Research Scientist II rank:</a:t>
            </a:r>
          </a:p>
          <a:p>
            <a:r>
              <a:rPr lang="en-US" b="1" dirty="0">
                <a:solidFill>
                  <a:srgbClr val="003057"/>
                </a:solidFill>
              </a:rPr>
              <a:t>Anna Pavlova</a:t>
            </a:r>
          </a:p>
        </p:txBody>
      </p:sp>
    </p:spTree>
    <p:extLst>
      <p:ext uri="{BB962C8B-B14F-4D97-AF65-F5344CB8AC3E}">
        <p14:creationId xmlns:p14="http://schemas.microsoft.com/office/powerpoint/2010/main" val="3180591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9ACE267-5498-454D-8569-493E6EDFE21F}"/>
              </a:ext>
            </a:extLst>
          </p:cNvPr>
          <p:cNvSpPr>
            <a:spLocks noGrp="1"/>
          </p:cNvSpPr>
          <p:nvPr>
            <p:ph idx="1"/>
          </p:nvPr>
        </p:nvSpPr>
        <p:spPr>
          <a:xfrm>
            <a:off x="1191416" y="1723943"/>
            <a:ext cx="7666833" cy="3778500"/>
          </a:xfrm>
        </p:spPr>
        <p:txBody>
          <a:bodyPr lIns="91440" tIns="45720" rIns="91440" bIns="45720" anchor="t"/>
          <a:lstStyle/>
          <a:p>
            <a:r>
              <a:rPr lang="en-US" dirty="0">
                <a:solidFill>
                  <a:srgbClr val="003057"/>
                </a:solidFill>
              </a:rPr>
              <a:t>	</a:t>
            </a:r>
          </a:p>
          <a:p>
            <a:r>
              <a:rPr lang="en-US" sz="2000" b="1" dirty="0">
                <a:solidFill>
                  <a:srgbClr val="003057"/>
                </a:solidFill>
              </a:rPr>
              <a:t>John Wise: </a:t>
            </a:r>
            <a:r>
              <a:rPr lang="en-US" sz="2000" dirty="0">
                <a:solidFill>
                  <a:srgbClr val="003057"/>
                </a:solidFill>
              </a:rPr>
              <a:t>was appointed the new CRA Director in </a:t>
            </a:r>
          </a:p>
          <a:p>
            <a:r>
              <a:rPr lang="en-US" sz="2000" dirty="0">
                <a:solidFill>
                  <a:srgbClr val="003057"/>
                </a:solidFill>
              </a:rPr>
              <a:t>	January 2023</a:t>
            </a:r>
            <a:endParaRPr lang="en-US" sz="2000" dirty="0">
              <a:solidFill>
                <a:srgbClr val="003057"/>
              </a:solidFill>
              <a:cs typeface="Arial"/>
            </a:endParaRPr>
          </a:p>
          <a:p>
            <a:endParaRPr lang="en-US" sz="2000" dirty="0">
              <a:solidFill>
                <a:srgbClr val="003057"/>
              </a:solidFill>
            </a:endParaRPr>
          </a:p>
          <a:p>
            <a:r>
              <a:rPr lang="en-US" sz="2000" b="1" dirty="0">
                <a:solidFill>
                  <a:srgbClr val="003057"/>
                </a:solidFill>
              </a:rPr>
              <a:t>Ignacio Taboada: </a:t>
            </a:r>
            <a:r>
              <a:rPr lang="en-US" sz="2000" dirty="0">
                <a:solidFill>
                  <a:srgbClr val="003057"/>
                </a:solidFill>
              </a:rPr>
              <a:t>was re-elected for second term as 			spokesman of the </a:t>
            </a:r>
            <a:r>
              <a:rPr lang="en-US" sz="2000" dirty="0" err="1">
                <a:solidFill>
                  <a:srgbClr val="003057"/>
                </a:solidFill>
              </a:rPr>
              <a:t>IceCube</a:t>
            </a:r>
            <a:r>
              <a:rPr lang="en-US" sz="2000" dirty="0">
                <a:solidFill>
                  <a:srgbClr val="003057"/>
                </a:solidFill>
              </a:rPr>
              <a:t> collaboration.</a:t>
            </a:r>
            <a:endParaRPr lang="en-US" sz="2000" dirty="0">
              <a:solidFill>
                <a:srgbClr val="003057"/>
              </a:solidFill>
              <a:cs typeface="Arial"/>
            </a:endParaRPr>
          </a:p>
          <a:p>
            <a:endParaRPr lang="en-US" sz="2000" dirty="0">
              <a:solidFill>
                <a:srgbClr val="003057"/>
              </a:solidFill>
              <a:cs typeface="Arial"/>
            </a:endParaRPr>
          </a:p>
          <a:p>
            <a:r>
              <a:rPr lang="en-US" sz="2000" b="1" dirty="0" err="1">
                <a:solidFill>
                  <a:srgbClr val="003057"/>
                </a:solidFill>
              </a:rPr>
              <a:t>Zhigang</a:t>
            </a:r>
            <a:r>
              <a:rPr lang="en-US" sz="2000" b="1" dirty="0">
                <a:solidFill>
                  <a:srgbClr val="003057"/>
                </a:solidFill>
              </a:rPr>
              <a:t> Jiang </a:t>
            </a:r>
            <a:r>
              <a:rPr lang="en-US" sz="2000" dirty="0">
                <a:solidFill>
                  <a:srgbClr val="003057"/>
                </a:solidFill>
              </a:rPr>
              <a:t>and </a:t>
            </a:r>
            <a:r>
              <a:rPr lang="en-US" sz="2000" b="1" dirty="0">
                <a:solidFill>
                  <a:srgbClr val="003057"/>
                </a:solidFill>
              </a:rPr>
              <a:t>Zeb Rocklin: </a:t>
            </a:r>
            <a:r>
              <a:rPr lang="en-US" sz="2000" dirty="0">
                <a:solidFill>
                  <a:srgbClr val="003057"/>
                </a:solidFill>
              </a:rPr>
              <a:t>were selected to </a:t>
            </a:r>
          </a:p>
          <a:p>
            <a:r>
              <a:rPr lang="en-US" sz="2000" dirty="0">
                <a:solidFill>
                  <a:srgbClr val="003057"/>
                </a:solidFill>
              </a:rPr>
              <a:t>	lead two new </a:t>
            </a:r>
            <a:r>
              <a:rPr lang="en-US" sz="2000" dirty="0" err="1">
                <a:solidFill>
                  <a:srgbClr val="003057"/>
                </a:solidFill>
              </a:rPr>
              <a:t>Imat</a:t>
            </a:r>
            <a:r>
              <a:rPr lang="en-US" sz="2000" dirty="0">
                <a:solidFill>
                  <a:srgbClr val="003057"/>
                </a:solidFill>
              </a:rPr>
              <a:t> Initiatives</a:t>
            </a:r>
            <a:endParaRPr lang="en-US" sz="2000" dirty="0">
              <a:solidFill>
                <a:srgbClr val="003057"/>
              </a:solidFill>
              <a:cs typeface="Arial"/>
            </a:endParaRPr>
          </a:p>
        </p:txBody>
      </p:sp>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0" y="200025"/>
            <a:ext cx="8572500" cy="1016000"/>
          </a:xfrm>
          <a:prstGeom prst="rect">
            <a:avLst/>
          </a:prstGeom>
        </p:spPr>
        <p:txBody>
          <a:bodyPr/>
          <a:lstStyle/>
          <a:p>
            <a:r>
              <a:rPr lang="en-US" sz="2400">
                <a:solidFill>
                  <a:srgbClr val="A7934B"/>
                </a:solidFill>
                <a:latin typeface="Roboto" panose="02000000000000000000" pitchFamily="2" charset="0"/>
                <a:ea typeface="Roboto" panose="02000000000000000000" pitchFamily="2" charset="0"/>
                <a:cs typeface="Roboto" panose="02000000000000000000" pitchFamily="2" charset="0"/>
              </a:rPr>
              <a:t>		</a:t>
            </a:r>
            <a:r>
              <a:rPr lang="en-US" sz="3200">
                <a:solidFill>
                  <a:srgbClr val="A7934B"/>
                </a:solidFill>
                <a:latin typeface="Roboto" panose="02000000000000000000" pitchFamily="2" charset="0"/>
                <a:ea typeface="Roboto" panose="02000000000000000000" pitchFamily="2" charset="0"/>
                <a:cs typeface="Roboto" panose="02000000000000000000" pitchFamily="2" charset="0"/>
              </a:rPr>
              <a:t>New Leadership Roles</a:t>
            </a:r>
          </a:p>
        </p:txBody>
      </p:sp>
    </p:spTree>
    <p:extLst>
      <p:ext uri="{BB962C8B-B14F-4D97-AF65-F5344CB8AC3E}">
        <p14:creationId xmlns:p14="http://schemas.microsoft.com/office/powerpoint/2010/main" val="483388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group of people walking down a hallway">
            <a:extLst>
              <a:ext uri="{FF2B5EF4-FFF2-40B4-BE49-F238E27FC236}">
                <a16:creationId xmlns:a16="http://schemas.microsoft.com/office/drawing/2014/main" id="{0101B713-2578-EBA4-15B2-EDCD4DB8D93A}"/>
              </a:ext>
            </a:extLst>
          </p:cNvPr>
          <p:cNvPicPr>
            <a:picLocks noGrp="1" noChangeAspect="1"/>
          </p:cNvPicPr>
          <p:nvPr>
            <p:ph idx="1"/>
          </p:nvPr>
        </p:nvPicPr>
        <p:blipFill>
          <a:blip r:embed="rId2"/>
          <a:stretch>
            <a:fillRect/>
          </a:stretch>
        </p:blipFill>
        <p:spPr/>
      </p:pic>
      <p:sp>
        <p:nvSpPr>
          <p:cNvPr id="4" name="Title 3">
            <a:extLst>
              <a:ext uri="{FF2B5EF4-FFF2-40B4-BE49-F238E27FC236}">
                <a16:creationId xmlns:a16="http://schemas.microsoft.com/office/drawing/2014/main" id="{096CCFBC-CEEA-8445-9C0A-80973839FEA5}"/>
              </a:ext>
            </a:extLst>
          </p:cNvPr>
          <p:cNvSpPr>
            <a:spLocks noGrp="1"/>
          </p:cNvSpPr>
          <p:nvPr>
            <p:ph type="title" idx="4294967295"/>
          </p:nvPr>
        </p:nvSpPr>
        <p:spPr>
          <a:xfrm>
            <a:off x="2352675" y="2921793"/>
            <a:ext cx="4438650" cy="1014413"/>
          </a:xfrm>
          <a:prstGeom prst="rect">
            <a:avLst/>
          </a:prstGeom>
        </p:spPr>
        <p:txBody>
          <a:bodyPr/>
          <a:lstStyle/>
          <a:p>
            <a:r>
              <a:rPr lang="en-US" sz="3200" dirty="0">
                <a:solidFill>
                  <a:srgbClr val="A7934B"/>
                </a:solidFill>
                <a:latin typeface="Roboto" panose="02000000000000000000" pitchFamily="2" charset="0"/>
                <a:ea typeface="Roboto" panose="02000000000000000000" pitchFamily="2" charset="0"/>
                <a:cs typeface="Roboto" panose="02000000000000000000" pitchFamily="2" charset="0"/>
              </a:rPr>
              <a:t>Research Highlights</a:t>
            </a:r>
          </a:p>
        </p:txBody>
      </p:sp>
    </p:spTree>
    <p:extLst>
      <p:ext uri="{BB962C8B-B14F-4D97-AF65-F5344CB8AC3E}">
        <p14:creationId xmlns:p14="http://schemas.microsoft.com/office/powerpoint/2010/main" val="4164136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7BE0FFF-E465-2427-6AB1-750A50178929}"/>
              </a:ext>
            </a:extLst>
          </p:cNvPr>
          <p:cNvGrpSpPr/>
          <p:nvPr/>
        </p:nvGrpSpPr>
        <p:grpSpPr>
          <a:xfrm>
            <a:off x="2371725" y="1401510"/>
            <a:ext cx="6772275" cy="4408930"/>
            <a:chOff x="1421214" y="1299773"/>
            <a:chExt cx="9135070" cy="5947172"/>
          </a:xfrm>
        </p:grpSpPr>
        <p:pic>
          <p:nvPicPr>
            <p:cNvPr id="2" name="Picture 1">
              <a:extLst>
                <a:ext uri="{FF2B5EF4-FFF2-40B4-BE49-F238E27FC236}">
                  <a16:creationId xmlns:a16="http://schemas.microsoft.com/office/drawing/2014/main" id="{5EBBA91B-AD2D-D947-88FF-0ED98D9229C5}"/>
                </a:ext>
              </a:extLst>
            </p:cNvPr>
            <p:cNvPicPr>
              <a:picLocks noChangeAspect="1"/>
            </p:cNvPicPr>
            <p:nvPr/>
          </p:nvPicPr>
          <p:blipFill>
            <a:blip r:embed="rId2"/>
            <a:stretch>
              <a:fillRect/>
            </a:stretch>
          </p:blipFill>
          <p:spPr>
            <a:xfrm>
              <a:off x="1421214" y="1299773"/>
              <a:ext cx="9135070" cy="5947172"/>
            </a:xfrm>
            <a:prstGeom prst="rect">
              <a:avLst/>
            </a:prstGeom>
          </p:spPr>
        </p:pic>
        <p:sp>
          <p:nvSpPr>
            <p:cNvPr id="129" name="/Yunker"/>
            <p:cNvSpPr txBox="1"/>
            <p:nvPr/>
          </p:nvSpPr>
          <p:spPr>
            <a:xfrm>
              <a:off x="4337755" y="4829242"/>
              <a:ext cx="1587029" cy="302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a:defRPr sz="2100" b="0">
                  <a:solidFill>
                    <a:srgbClr val="FFD55B"/>
                  </a:solidFill>
                </a:defRPr>
              </a:lvl1pPr>
            </a:lstStyle>
            <a:p>
              <a:r>
                <a:rPr sz="1108" dirty="0"/>
                <a:t>/</a:t>
              </a:r>
              <a:r>
                <a:rPr sz="1108" dirty="0" err="1"/>
                <a:t>Yunker</a:t>
              </a:r>
              <a:endParaRPr sz="1108" dirty="0"/>
            </a:p>
          </p:txBody>
        </p:sp>
        <p:sp>
          <p:nvSpPr>
            <p:cNvPr id="131" name="/Bamla*"/>
            <p:cNvSpPr txBox="1"/>
            <p:nvPr/>
          </p:nvSpPr>
          <p:spPr>
            <a:xfrm>
              <a:off x="4966256" y="2469682"/>
              <a:ext cx="1587029" cy="3029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algn="l">
                <a:defRPr sz="2100" b="0">
                  <a:solidFill>
                    <a:srgbClr val="E9883A"/>
                  </a:solidFill>
                </a:defRPr>
              </a:pPr>
              <a:r>
                <a:rPr sz="1108" dirty="0"/>
                <a:t>/</a:t>
              </a:r>
              <a:r>
                <a:rPr sz="1108" dirty="0" err="1"/>
                <a:t>Bamla</a:t>
              </a:r>
              <a:r>
                <a:rPr sz="1108" b="1" dirty="0"/>
                <a:t>*</a:t>
              </a:r>
            </a:p>
          </p:txBody>
        </p:sp>
      </p:grpSp>
      <p:sp>
        <p:nvSpPr>
          <p:cNvPr id="4" name="TextBox 3">
            <a:extLst>
              <a:ext uri="{FF2B5EF4-FFF2-40B4-BE49-F238E27FC236}">
                <a16:creationId xmlns:a16="http://schemas.microsoft.com/office/drawing/2014/main" id="{2E53E63A-6E95-B08B-6375-16A4332010A4}"/>
              </a:ext>
            </a:extLst>
          </p:cNvPr>
          <p:cNvSpPr txBox="1"/>
          <p:nvPr/>
        </p:nvSpPr>
        <p:spPr>
          <a:xfrm>
            <a:off x="87026" y="1577627"/>
            <a:ext cx="2116641" cy="715581"/>
          </a:xfrm>
          <a:prstGeom prst="rect">
            <a:avLst/>
          </a:prstGeom>
          <a:noFill/>
        </p:spPr>
        <p:txBody>
          <a:bodyPr wrap="square" rtlCol="0">
            <a:spAutoFit/>
          </a:bodyPr>
          <a:lstStyle/>
          <a:p>
            <a:r>
              <a:rPr lang="en-US" sz="1350" i="1" dirty="0">
                <a:latin typeface="Arial" panose="020B0604020202020204" pitchFamily="34" charset="0"/>
                <a:cs typeface="Arial" panose="020B0604020202020204" pitchFamily="34" charset="0"/>
              </a:rPr>
              <a:t>Physics of Living Systems (</a:t>
            </a:r>
            <a:r>
              <a:rPr lang="en-US" sz="1350" i="1" dirty="0" err="1">
                <a:latin typeface="Arial" panose="020B0604020202020204" pitchFamily="34" charset="0"/>
                <a:cs typeface="Arial" panose="020B0604020202020204" pitchFamily="34" charset="0"/>
              </a:rPr>
              <a:t>PoLS</a:t>
            </a:r>
            <a:r>
              <a:rPr lang="en-US" sz="1350" i="1" dirty="0">
                <a:latin typeface="Arial" panose="020B0604020202020204" pitchFamily="34" charset="0"/>
                <a:cs typeface="Arial" panose="020B0604020202020204" pitchFamily="34" charset="0"/>
              </a:rPr>
              <a:t>) at GT studies all scales!</a:t>
            </a:r>
          </a:p>
        </p:txBody>
      </p:sp>
      <p:pic>
        <p:nvPicPr>
          <p:cNvPr id="5" name="Picture 2" descr="cover">
            <a:extLst>
              <a:ext uri="{FF2B5EF4-FFF2-40B4-BE49-F238E27FC236}">
                <a16:creationId xmlns:a16="http://schemas.microsoft.com/office/drawing/2014/main" id="{E6713A40-52B0-8AD4-D9B0-0DB1C6D3C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9" y="4188474"/>
            <a:ext cx="1199952" cy="16219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810654-E4B2-3F75-72E3-67BB9B58A2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85" y="2465753"/>
            <a:ext cx="2543175" cy="1553628"/>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A547D4CF-06D2-D044-A142-E89468D5B605}"/>
              </a:ext>
            </a:extLst>
          </p:cNvPr>
          <p:cNvSpPr/>
          <p:nvPr/>
        </p:nvSpPr>
        <p:spPr>
          <a:xfrm>
            <a:off x="4162926" y="1577627"/>
            <a:ext cx="1419727" cy="5639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C33AB10-3F49-2146-9A28-C8227E439C19}"/>
              </a:ext>
            </a:extLst>
          </p:cNvPr>
          <p:cNvSpPr/>
          <p:nvPr/>
        </p:nvSpPr>
        <p:spPr>
          <a:xfrm>
            <a:off x="1297972" y="339715"/>
            <a:ext cx="6858000" cy="461665"/>
          </a:xfrm>
          <a:prstGeom prst="rect">
            <a:avLst/>
          </a:prstGeom>
          <a:solidFill>
            <a:srgbClr val="E0AA0F"/>
          </a:solidFill>
          <a:ln>
            <a:noFill/>
          </a:ln>
        </p:spPr>
        <p:txBody>
          <a:bodyPr wrap="square">
            <a:spAutoFit/>
          </a:bodyPr>
          <a:lstStyle/>
          <a:p>
            <a:pPr algn="ctr"/>
            <a:r>
              <a:rPr lang="en-US" sz="2400" b="1" dirty="0">
                <a:solidFill>
                  <a:srgbClr val="022B45"/>
                </a:solidFill>
                <a:latin typeface="Avenir Book" charset="0"/>
                <a:ea typeface="Avenir Book" charset="0"/>
                <a:cs typeface="Avenir Book" charset="0"/>
              </a:rPr>
              <a:t>Physics of Living Systems in School of Physics</a:t>
            </a:r>
            <a:endParaRPr lang="en-US" sz="2400" b="1" baseline="-25000" dirty="0">
              <a:solidFill>
                <a:srgbClr val="022B45"/>
              </a:solidFill>
              <a:latin typeface="Avenir Book" charset="0"/>
              <a:ea typeface="Avenir Book" charset="0"/>
              <a:cs typeface="Avenir Book" charset="0"/>
            </a:endParaRPr>
          </a:p>
        </p:txBody>
      </p:sp>
      <p:sp>
        <p:nvSpPr>
          <p:cNvPr id="12" name="Rectangle 11">
            <a:extLst>
              <a:ext uri="{FF2B5EF4-FFF2-40B4-BE49-F238E27FC236}">
                <a16:creationId xmlns:a16="http://schemas.microsoft.com/office/drawing/2014/main" id="{E7790AF3-F9F6-7042-9429-E01B787A7338}"/>
              </a:ext>
            </a:extLst>
          </p:cNvPr>
          <p:cNvSpPr/>
          <p:nvPr/>
        </p:nvSpPr>
        <p:spPr>
          <a:xfrm>
            <a:off x="1976718" y="1414912"/>
            <a:ext cx="981635" cy="4507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C3E7C6-E5E0-5D46-A51B-3E3D6E1EEBEC}"/>
              </a:ext>
            </a:extLst>
          </p:cNvPr>
          <p:cNvSpPr txBox="1"/>
          <p:nvPr/>
        </p:nvSpPr>
        <p:spPr>
          <a:xfrm>
            <a:off x="2754189" y="1876820"/>
            <a:ext cx="333746" cy="307777"/>
          </a:xfrm>
          <a:prstGeom prst="rect">
            <a:avLst/>
          </a:prstGeom>
          <a:noFill/>
        </p:spPr>
        <p:txBody>
          <a:bodyPr wrap="none" rtlCol="0">
            <a:spAutoFit/>
          </a:bodyPr>
          <a:lstStyle/>
          <a:p>
            <a:r>
              <a:rPr lang="en-US" sz="1400" dirty="0">
                <a:latin typeface="Calibri Light" panose="020F0302020204030204" pitchFamily="34" charset="0"/>
                <a:cs typeface="Calibri Light" panose="020F0302020204030204" pitchFamily="34" charset="0"/>
              </a:rPr>
              <a:t>m</a:t>
            </a:r>
          </a:p>
        </p:txBody>
      </p:sp>
    </p:spTree>
    <p:extLst>
      <p:ext uri="{BB962C8B-B14F-4D97-AF65-F5344CB8AC3E}">
        <p14:creationId xmlns:p14="http://schemas.microsoft.com/office/powerpoint/2010/main" val="11370325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3.6"/>
</p:tagLst>
</file>

<file path=ppt/tags/tag2.xml><?xml version="1.0" encoding="utf-8"?>
<p:tagLst xmlns:a="http://schemas.openxmlformats.org/drawingml/2006/main" xmlns:r="http://schemas.openxmlformats.org/officeDocument/2006/relationships" xmlns:p="http://schemas.openxmlformats.org/presentationml/2006/main">
  <p:tag name="TIMING" val="|33.6"/>
</p:tagLst>
</file>

<file path=ppt/tags/tag3.xml><?xml version="1.0" encoding="utf-8"?>
<p:tagLst xmlns:a="http://schemas.openxmlformats.org/drawingml/2006/main" xmlns:r="http://schemas.openxmlformats.org/officeDocument/2006/relationships" xmlns:p="http://schemas.openxmlformats.org/presentationml/2006/main">
  <p:tag name="TIMING" val="|33.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3DDBF96-AD61-FA40-8421-9CC930325567}" vid="{9661E350-0ACC-194E-A322-9FDEFE5317BF}"/>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93DDBF96-AD61-FA40-8421-9CC930325567}" vid="{A827DD43-5DF3-A248-B5D6-CB6C63415F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0144c5a-9add-463b-9ea2-ff80b8eaf09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497EFD15463A4BBC366EBDED0D6707" ma:contentTypeVersion="13" ma:contentTypeDescription="Create a new document." ma:contentTypeScope="" ma:versionID="1c358ccabac220b1cc68d92cf921a370">
  <xsd:schema xmlns:xsd="http://www.w3.org/2001/XMLSchema" xmlns:xs="http://www.w3.org/2001/XMLSchema" xmlns:p="http://schemas.microsoft.com/office/2006/metadata/properties" xmlns:ns3="00144c5a-9add-463b-9ea2-ff80b8eaf09d" xmlns:ns4="a4054d56-f683-454e-9eba-6f0ff7606017" targetNamespace="http://schemas.microsoft.com/office/2006/metadata/properties" ma:root="true" ma:fieldsID="baf49ca8b2bbda4d9dae9d24ce93920e" ns3:_="" ns4:_="">
    <xsd:import namespace="00144c5a-9add-463b-9ea2-ff80b8eaf09d"/>
    <xsd:import namespace="a4054d56-f683-454e-9eba-6f0ff760601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44c5a-9add-463b-9ea2-ff80b8eaf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4054d56-f683-454e-9eba-6f0ff76060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C705FF-0DE3-4170-91E2-7FB07FEF4359}">
  <ds:schemaRefs>
    <ds:schemaRef ds:uri="http://purl.org/dc/dcmitype/"/>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a4054d56-f683-454e-9eba-6f0ff7606017"/>
    <ds:schemaRef ds:uri="00144c5a-9add-463b-9ea2-ff80b8eaf09d"/>
    <ds:schemaRef ds:uri="http://www.w3.org/XML/1998/namespace"/>
    <ds:schemaRef ds:uri="http://purl.org/dc/elements/1.1/"/>
  </ds:schemaRefs>
</ds:datastoreItem>
</file>

<file path=customXml/itemProps2.xml><?xml version="1.0" encoding="utf-8"?>
<ds:datastoreItem xmlns:ds="http://schemas.openxmlformats.org/officeDocument/2006/customXml" ds:itemID="{FBA556FA-6597-40E2-AC33-93A50D6B14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44c5a-9add-463b-9ea2-ff80b8eaf09d"/>
    <ds:schemaRef ds:uri="a4054d56-f683-454e-9eba-6f0ff76060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BE1A4E-5F8D-44E6-90D5-DE89B8F16B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GATech_PPTtemplate_2021</Template>
  <TotalTime>4347</TotalTime>
  <Words>1529</Words>
  <Application>Microsoft Office PowerPoint</Application>
  <PresentationFormat>On-screen Show (4:3)</PresentationFormat>
  <Paragraphs>310</Paragraphs>
  <Slides>39</Slides>
  <Notes>4</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Custom Design</vt:lpstr>
      <vt:lpstr>1_Custom Design</vt:lpstr>
      <vt:lpstr>School of Physics State of the School Address</vt:lpstr>
      <vt:lpstr>New Faculty</vt:lpstr>
      <vt:lpstr>New Post-docs &amp; Research Scientists </vt:lpstr>
      <vt:lpstr>  New Staff</vt:lpstr>
      <vt:lpstr>  SoP Associate Chairs</vt:lpstr>
      <vt:lpstr>PowerPoint Presentation</vt:lpstr>
      <vt:lpstr>  New Leadership Roles</vt:lpstr>
      <vt:lpstr>Research Highlights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Exciting Results from Balloons</vt:lpstr>
      <vt:lpstr>  In the News: Neutrinos from the Milky Way</vt:lpstr>
      <vt:lpstr>PowerPoint Presentation</vt:lpstr>
      <vt:lpstr>  Faculty Awards</vt:lpstr>
      <vt:lpstr>  Faculty Awards</vt:lpstr>
      <vt:lpstr>  Staff Recognition</vt:lpstr>
      <vt:lpstr>      Education Highlights </vt:lpstr>
      <vt:lpstr>            Telescope Outreach</vt:lpstr>
      <vt:lpstr>  Graduate student awards and fellowships</vt:lpstr>
      <vt:lpstr>PowerPoint Presentation</vt:lpstr>
      <vt:lpstr>         UG Student Awards </vt:lpstr>
      <vt:lpstr>                UG Student Awards</vt:lpstr>
      <vt:lpstr>PowerPoint Presentation</vt:lpstr>
      <vt:lpstr>             Recent PhD Graduate Success</vt:lpstr>
      <vt:lpstr>PowerPoint Presentation</vt:lpstr>
      <vt:lpstr>  REU Faces</vt:lpstr>
      <vt:lpstr>PowerPoint Presentation</vt:lpstr>
      <vt:lpstr>  Conferences in SOP: Summer 2023</vt:lpstr>
      <vt:lpstr>CUWiP coming to GT!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of Physics State of the School Address</dc:title>
  <dc:creator>Rivers, Judith L</dc:creator>
  <cp:lastModifiedBy>Rivers, Judith L</cp:lastModifiedBy>
  <cp:revision>128</cp:revision>
  <dcterms:created xsi:type="dcterms:W3CDTF">2023-08-11T17:29:20Z</dcterms:created>
  <dcterms:modified xsi:type="dcterms:W3CDTF">2023-08-31T14:28:14Z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0x010100C8497EFD15463A4BBC366EBDED0D6707</vt:lpwstr>
  </property>
</Properties>
</file>